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563" r:id="rId2"/>
    <p:sldId id="459" r:id="rId3"/>
    <p:sldId id="501" r:id="rId4"/>
    <p:sldId id="515" r:id="rId5"/>
    <p:sldId id="516" r:id="rId6"/>
    <p:sldId id="506" r:id="rId7"/>
    <p:sldId id="569" r:id="rId8"/>
    <p:sldId id="570" r:id="rId9"/>
    <p:sldId id="566" r:id="rId10"/>
    <p:sldId id="571" r:id="rId11"/>
    <p:sldId id="572"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12" autoAdjust="0"/>
    <p:restoredTop sz="91298" autoAdjust="0"/>
  </p:normalViewPr>
  <p:slideViewPr>
    <p:cSldViewPr>
      <p:cViewPr varScale="1">
        <p:scale>
          <a:sx n="102" d="100"/>
          <a:sy n="102" d="100"/>
        </p:scale>
        <p:origin x="192" y="64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9/3/17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736817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725201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313279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721568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07682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0"/>
            <a:ext cx="5184576" cy="1225021"/>
          </a:xfrm>
        </p:spPr>
        <p:txBody>
          <a:bodyPr/>
          <a:lstStyle/>
          <a:p>
            <a:r>
              <a:rPr lang="en-AU" dirty="0" smtClean="0">
                <a:solidFill>
                  <a:srgbClr val="FFFF00"/>
                </a:solidFill>
                <a:latin typeface="Times New Roman" charset="0"/>
                <a:ea typeface="Times New Roman" charset="0"/>
                <a:cs typeface="Times New Roman" charset="0"/>
              </a:rPr>
              <a:t>Revelation 20 </a:t>
            </a:r>
            <a:endParaRPr lang="en-AU" dirty="0">
              <a:solidFill>
                <a:srgbClr val="FFFF00"/>
              </a:solidFill>
              <a:latin typeface="Times New Roman" charset="0"/>
              <a:ea typeface="Times New Roman" charset="0"/>
              <a:cs typeface="Times New Roman" charset="0"/>
            </a:endParaRPr>
          </a:p>
        </p:txBody>
      </p:sp>
      <p:sp>
        <p:nvSpPr>
          <p:cNvPr id="3" name="Subtitle 2"/>
          <p:cNvSpPr>
            <a:spLocks noGrp="1"/>
          </p:cNvSpPr>
          <p:nvPr>
            <p:ph type="subTitle" idx="1"/>
          </p:nvPr>
        </p:nvSpPr>
        <p:spPr>
          <a:xfrm>
            <a:off x="1763688" y="1487784"/>
            <a:ext cx="6400800" cy="1097543"/>
          </a:xfrm>
        </p:spPr>
        <p:txBody>
          <a:bodyPr/>
          <a:lstStyle/>
          <a:p>
            <a:r>
              <a:rPr lang="en-AU" dirty="0" smtClean="0">
                <a:solidFill>
                  <a:srgbClr val="FFFF00"/>
                </a:solidFill>
                <a:latin typeface="Times New Roman" charset="0"/>
                <a:ea typeface="Times New Roman" charset="0"/>
                <a:cs typeface="Times New Roman" charset="0"/>
              </a:rPr>
              <a:t>Highly respected Bible teachers  disagree on its interpretation</a:t>
            </a:r>
            <a:endParaRPr lang="en-AU" dirty="0">
              <a:solidFill>
                <a:srgbClr val="FFFF00"/>
              </a:solidFill>
              <a:latin typeface="Times New Roman" charset="0"/>
              <a:ea typeface="Times New Roman" charset="0"/>
              <a:cs typeface="Times New Roman" charset="0"/>
            </a:endParaRPr>
          </a:p>
        </p:txBody>
      </p:sp>
      <p:sp>
        <p:nvSpPr>
          <p:cNvPr id="5" name="Subtitle 2"/>
          <p:cNvSpPr txBox="1">
            <a:spLocks/>
          </p:cNvSpPr>
          <p:nvPr/>
        </p:nvSpPr>
        <p:spPr bwMode="auto">
          <a:xfrm>
            <a:off x="164704" y="840549"/>
            <a:ext cx="6400800" cy="6472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ea typeface="+mn-ea"/>
                <a:cs typeface="+mn-cs"/>
              </a:defRPr>
            </a:lvl2pPr>
            <a:lvl3pPr marL="914400" indent="0" algn="ctr" rtl="0" eaLnBrk="0" fontAlgn="base" hangingPunct="0">
              <a:spcBef>
                <a:spcPct val="20000"/>
              </a:spcBef>
              <a:spcAft>
                <a:spcPct val="0"/>
              </a:spcAft>
              <a:buNone/>
              <a:defRPr sz="2400">
                <a:solidFill>
                  <a:schemeClr val="tx1"/>
                </a:solidFill>
                <a:latin typeface="+mn-lt"/>
                <a:ea typeface="+mn-ea"/>
                <a:cs typeface="+mn-cs"/>
              </a:defRPr>
            </a:lvl3pPr>
            <a:lvl4pPr marL="1371600" indent="0" algn="ctr" rtl="0" eaLnBrk="0" fontAlgn="base" hangingPunct="0">
              <a:spcBef>
                <a:spcPct val="20000"/>
              </a:spcBef>
              <a:spcAft>
                <a:spcPct val="0"/>
              </a:spcAft>
              <a:buNone/>
              <a:defRPr sz="2000">
                <a:solidFill>
                  <a:schemeClr val="tx1"/>
                </a:solidFill>
                <a:latin typeface="+mn-lt"/>
                <a:ea typeface="+mn-ea"/>
                <a:cs typeface="+mn-cs"/>
              </a:defRPr>
            </a:lvl4pPr>
            <a:lvl5pPr marL="1828800" indent="0" algn="ctr" rtl="0" eaLnBrk="0" fontAlgn="base" hangingPunct="0">
              <a:spcBef>
                <a:spcPct val="20000"/>
              </a:spcBef>
              <a:spcAft>
                <a:spcPct val="0"/>
              </a:spcAft>
              <a:buNone/>
              <a:defRPr sz="2000">
                <a:solidFill>
                  <a:schemeClr val="tx1"/>
                </a:solidFill>
                <a:latin typeface="+mn-lt"/>
                <a:ea typeface="+mn-ea"/>
                <a:cs typeface="+mn-cs"/>
              </a:defRPr>
            </a:lvl5pPr>
            <a:lvl6pPr marL="2286000" indent="0" algn="ctr" rtl="0" fontAlgn="base">
              <a:spcBef>
                <a:spcPct val="20000"/>
              </a:spcBef>
              <a:spcAft>
                <a:spcPct val="0"/>
              </a:spcAft>
              <a:buNone/>
              <a:defRPr sz="2000">
                <a:solidFill>
                  <a:schemeClr val="tx1"/>
                </a:solidFill>
                <a:latin typeface="+mn-lt"/>
                <a:ea typeface="+mn-ea"/>
                <a:cs typeface="+mn-cs"/>
              </a:defRPr>
            </a:lvl6pPr>
            <a:lvl7pPr marL="2743200" indent="0" algn="ctr" rtl="0" fontAlgn="base">
              <a:spcBef>
                <a:spcPct val="20000"/>
              </a:spcBef>
              <a:spcAft>
                <a:spcPct val="0"/>
              </a:spcAft>
              <a:buNone/>
              <a:defRPr sz="2000">
                <a:solidFill>
                  <a:schemeClr val="tx1"/>
                </a:solidFill>
                <a:latin typeface="+mn-lt"/>
                <a:ea typeface="+mn-ea"/>
                <a:cs typeface="+mn-cs"/>
              </a:defRPr>
            </a:lvl7pPr>
            <a:lvl8pPr marL="3200400" indent="0" algn="ctr" rtl="0" fontAlgn="base">
              <a:spcBef>
                <a:spcPct val="20000"/>
              </a:spcBef>
              <a:spcAft>
                <a:spcPct val="0"/>
              </a:spcAft>
              <a:buNone/>
              <a:defRPr sz="2000">
                <a:solidFill>
                  <a:schemeClr val="tx1"/>
                </a:solidFill>
                <a:latin typeface="+mn-lt"/>
                <a:ea typeface="+mn-ea"/>
                <a:cs typeface="+mn-cs"/>
              </a:defRPr>
            </a:lvl8pPr>
            <a:lvl9pPr marL="3657600" indent="0" algn="ctr" rtl="0" fontAlgn="base">
              <a:spcBef>
                <a:spcPct val="20000"/>
              </a:spcBef>
              <a:spcAft>
                <a:spcPct val="0"/>
              </a:spcAft>
              <a:buNone/>
              <a:defRPr sz="2000">
                <a:solidFill>
                  <a:schemeClr val="tx1"/>
                </a:solidFill>
                <a:latin typeface="+mn-lt"/>
                <a:ea typeface="+mn-ea"/>
                <a:cs typeface="+mn-cs"/>
              </a:defRPr>
            </a:lvl9pPr>
          </a:lstStyle>
          <a:p>
            <a:pPr algn="l"/>
            <a:r>
              <a:rPr lang="en-AU" kern="0" dirty="0" smtClean="0">
                <a:solidFill>
                  <a:schemeClr val="bg1"/>
                </a:solidFill>
                <a:latin typeface="Times New Roman" charset="0"/>
                <a:ea typeface="Times New Roman" charset="0"/>
                <a:cs typeface="Times New Roman" charset="0"/>
              </a:rPr>
              <a:t>The Millennium (1000 years)</a:t>
            </a:r>
            <a:endParaRPr lang="en-AU" kern="0" dirty="0">
              <a:solidFill>
                <a:schemeClr val="bg1"/>
              </a:solidFill>
              <a:latin typeface="Times New Roman" charset="0"/>
              <a:ea typeface="Times New Roman" charset="0"/>
              <a:cs typeface="Times New Roman" charset="0"/>
            </a:endParaRPr>
          </a:p>
        </p:txBody>
      </p:sp>
      <p:sp>
        <p:nvSpPr>
          <p:cNvPr id="6" name="Subtitle 2"/>
          <p:cNvSpPr txBox="1">
            <a:spLocks/>
          </p:cNvSpPr>
          <p:nvPr/>
        </p:nvSpPr>
        <p:spPr bwMode="auto">
          <a:xfrm>
            <a:off x="1655676" y="2497460"/>
            <a:ext cx="7416824"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ea typeface="+mn-ea"/>
                <a:cs typeface="+mn-cs"/>
              </a:defRPr>
            </a:lvl2pPr>
            <a:lvl3pPr marL="914400" indent="0" algn="ctr" rtl="0" eaLnBrk="0" fontAlgn="base" hangingPunct="0">
              <a:spcBef>
                <a:spcPct val="20000"/>
              </a:spcBef>
              <a:spcAft>
                <a:spcPct val="0"/>
              </a:spcAft>
              <a:buNone/>
              <a:defRPr sz="2400">
                <a:solidFill>
                  <a:schemeClr val="tx1"/>
                </a:solidFill>
                <a:latin typeface="+mn-lt"/>
                <a:ea typeface="+mn-ea"/>
                <a:cs typeface="+mn-cs"/>
              </a:defRPr>
            </a:lvl3pPr>
            <a:lvl4pPr marL="1371600" indent="0" algn="ctr" rtl="0" eaLnBrk="0" fontAlgn="base" hangingPunct="0">
              <a:spcBef>
                <a:spcPct val="20000"/>
              </a:spcBef>
              <a:spcAft>
                <a:spcPct val="0"/>
              </a:spcAft>
              <a:buNone/>
              <a:defRPr sz="2000">
                <a:solidFill>
                  <a:schemeClr val="tx1"/>
                </a:solidFill>
                <a:latin typeface="+mn-lt"/>
                <a:ea typeface="+mn-ea"/>
                <a:cs typeface="+mn-cs"/>
              </a:defRPr>
            </a:lvl4pPr>
            <a:lvl5pPr marL="1828800" indent="0" algn="ctr" rtl="0" eaLnBrk="0" fontAlgn="base" hangingPunct="0">
              <a:spcBef>
                <a:spcPct val="20000"/>
              </a:spcBef>
              <a:spcAft>
                <a:spcPct val="0"/>
              </a:spcAft>
              <a:buNone/>
              <a:defRPr sz="2000">
                <a:solidFill>
                  <a:schemeClr val="tx1"/>
                </a:solidFill>
                <a:latin typeface="+mn-lt"/>
                <a:ea typeface="+mn-ea"/>
                <a:cs typeface="+mn-cs"/>
              </a:defRPr>
            </a:lvl5pPr>
            <a:lvl6pPr marL="2286000" indent="0" algn="ctr" rtl="0" fontAlgn="base">
              <a:spcBef>
                <a:spcPct val="20000"/>
              </a:spcBef>
              <a:spcAft>
                <a:spcPct val="0"/>
              </a:spcAft>
              <a:buNone/>
              <a:defRPr sz="2000">
                <a:solidFill>
                  <a:schemeClr val="tx1"/>
                </a:solidFill>
                <a:latin typeface="+mn-lt"/>
                <a:ea typeface="+mn-ea"/>
                <a:cs typeface="+mn-cs"/>
              </a:defRPr>
            </a:lvl6pPr>
            <a:lvl7pPr marL="2743200" indent="0" algn="ctr" rtl="0" fontAlgn="base">
              <a:spcBef>
                <a:spcPct val="20000"/>
              </a:spcBef>
              <a:spcAft>
                <a:spcPct val="0"/>
              </a:spcAft>
              <a:buNone/>
              <a:defRPr sz="2000">
                <a:solidFill>
                  <a:schemeClr val="tx1"/>
                </a:solidFill>
                <a:latin typeface="+mn-lt"/>
                <a:ea typeface="+mn-ea"/>
                <a:cs typeface="+mn-cs"/>
              </a:defRPr>
            </a:lvl7pPr>
            <a:lvl8pPr marL="3200400" indent="0" algn="ctr" rtl="0" fontAlgn="base">
              <a:spcBef>
                <a:spcPct val="20000"/>
              </a:spcBef>
              <a:spcAft>
                <a:spcPct val="0"/>
              </a:spcAft>
              <a:buNone/>
              <a:defRPr sz="2000">
                <a:solidFill>
                  <a:schemeClr val="tx1"/>
                </a:solidFill>
                <a:latin typeface="+mn-lt"/>
                <a:ea typeface="+mn-ea"/>
                <a:cs typeface="+mn-cs"/>
              </a:defRPr>
            </a:lvl8pPr>
            <a:lvl9pPr marL="3657600" indent="0" algn="ctr" rtl="0" fontAlgn="base">
              <a:spcBef>
                <a:spcPct val="20000"/>
              </a:spcBef>
              <a:spcAft>
                <a:spcPct val="0"/>
              </a:spcAft>
              <a:buNone/>
              <a:defRPr sz="2000">
                <a:solidFill>
                  <a:schemeClr val="tx1"/>
                </a:solidFill>
                <a:latin typeface="+mn-lt"/>
                <a:ea typeface="+mn-ea"/>
                <a:cs typeface="+mn-cs"/>
              </a:defRPr>
            </a:lvl9pPr>
          </a:lstStyle>
          <a:p>
            <a:pPr algn="l"/>
            <a:r>
              <a:rPr lang="en-AU" kern="0" dirty="0" smtClean="0">
                <a:solidFill>
                  <a:schemeClr val="bg1"/>
                </a:solidFill>
                <a:latin typeface="Times New Roman" charset="0"/>
                <a:ea typeface="Times New Roman" charset="0"/>
                <a:cs typeface="Times New Roman" charset="0"/>
              </a:rPr>
              <a:t> And it’s OK for us to respectfully disagree</a:t>
            </a:r>
            <a:endParaRPr lang="en-AU" kern="0" dirty="0">
              <a:solidFill>
                <a:schemeClr val="bg1"/>
              </a:solidFill>
              <a:latin typeface="Times New Roman" charset="0"/>
              <a:ea typeface="Times New Roman" charset="0"/>
              <a:cs typeface="Times New Roman" charset="0"/>
            </a:endParaRPr>
          </a:p>
        </p:txBody>
      </p:sp>
      <p:sp>
        <p:nvSpPr>
          <p:cNvPr id="4" name="TextBox 3"/>
          <p:cNvSpPr txBox="1"/>
          <p:nvPr/>
        </p:nvSpPr>
        <p:spPr>
          <a:xfrm>
            <a:off x="164704" y="3289548"/>
            <a:ext cx="8907796" cy="1200329"/>
          </a:xfrm>
          <a:prstGeom prst="rect">
            <a:avLst/>
          </a:prstGeom>
          <a:noFill/>
        </p:spPr>
        <p:txBody>
          <a:bodyPr wrap="square" rtlCol="0">
            <a:spAutoFit/>
          </a:bodyPr>
          <a:lstStyle/>
          <a:p>
            <a:pPr marL="457200" indent="-457200">
              <a:buFont typeface="+mj-lt"/>
              <a:buAutoNum type="alphaLcParenR"/>
            </a:pPr>
            <a:r>
              <a:rPr lang="en-AU" sz="2400" dirty="0" smtClean="0">
                <a:solidFill>
                  <a:schemeClr val="bg1"/>
                </a:solidFill>
                <a:latin typeface="Times New Roman" charset="0"/>
                <a:ea typeface="Times New Roman" charset="0"/>
                <a:cs typeface="Times New Roman" charset="0"/>
              </a:rPr>
              <a:t>Postmillennial </a:t>
            </a:r>
            <a:r>
              <a:rPr lang="mr-IN" sz="2400" dirty="0" smtClean="0">
                <a:solidFill>
                  <a:schemeClr val="bg1"/>
                </a:solidFill>
                <a:latin typeface="Times New Roman" charset="0"/>
                <a:ea typeface="Times New Roman" charset="0"/>
                <a:cs typeface="Times New Roman" charset="0"/>
              </a:rPr>
              <a:t>–</a:t>
            </a:r>
            <a:r>
              <a:rPr lang="en-AU" sz="2400" dirty="0" smtClean="0">
                <a:solidFill>
                  <a:schemeClr val="bg1"/>
                </a:solidFill>
                <a:latin typeface="Times New Roman" charset="0"/>
                <a:ea typeface="Times New Roman" charset="0"/>
                <a:cs typeface="Times New Roman" charset="0"/>
              </a:rPr>
              <a:t> Jesus returns after the 1000 years</a:t>
            </a:r>
          </a:p>
          <a:p>
            <a:pPr marL="457200" indent="-457200">
              <a:buFont typeface="+mj-lt"/>
              <a:buAutoNum type="alphaLcParenR"/>
            </a:pPr>
            <a:r>
              <a:rPr lang="en-AU" sz="2400" dirty="0" smtClean="0">
                <a:solidFill>
                  <a:schemeClr val="bg1"/>
                </a:solidFill>
                <a:latin typeface="Times New Roman" charset="0"/>
                <a:ea typeface="Times New Roman" charset="0"/>
                <a:cs typeface="Times New Roman" charset="0"/>
              </a:rPr>
              <a:t>Premillennial </a:t>
            </a:r>
            <a:r>
              <a:rPr lang="mr-IN" sz="2400" dirty="0" smtClean="0">
                <a:solidFill>
                  <a:schemeClr val="bg1"/>
                </a:solidFill>
                <a:latin typeface="Times New Roman" charset="0"/>
                <a:ea typeface="Times New Roman" charset="0"/>
                <a:cs typeface="Times New Roman" charset="0"/>
              </a:rPr>
              <a:t>–</a:t>
            </a:r>
            <a:r>
              <a:rPr lang="en-AU" sz="2400" dirty="0" smtClean="0">
                <a:solidFill>
                  <a:schemeClr val="bg1"/>
                </a:solidFill>
                <a:latin typeface="Times New Roman" charset="0"/>
                <a:ea typeface="Times New Roman" charset="0"/>
                <a:cs typeface="Times New Roman" charset="0"/>
              </a:rPr>
              <a:t> Jesus returns before the 1000 years</a:t>
            </a:r>
          </a:p>
          <a:p>
            <a:pPr marL="457200" indent="-457200">
              <a:buFont typeface="+mj-lt"/>
              <a:buAutoNum type="alphaLcParenR"/>
            </a:pPr>
            <a:r>
              <a:rPr lang="en-AU" sz="2400" dirty="0" smtClean="0">
                <a:solidFill>
                  <a:schemeClr val="bg1"/>
                </a:solidFill>
                <a:latin typeface="Times New Roman" charset="0"/>
                <a:ea typeface="Times New Roman" charset="0"/>
                <a:cs typeface="Times New Roman" charset="0"/>
              </a:rPr>
              <a:t>Amillennial (Realised Millennial) </a:t>
            </a:r>
            <a:r>
              <a:rPr lang="mr-IN" sz="2400" dirty="0" smtClean="0">
                <a:solidFill>
                  <a:schemeClr val="bg1"/>
                </a:solidFill>
                <a:latin typeface="Times New Roman" charset="0"/>
                <a:ea typeface="Times New Roman" charset="0"/>
                <a:cs typeface="Times New Roman" charset="0"/>
              </a:rPr>
              <a:t>–</a:t>
            </a:r>
            <a:r>
              <a:rPr lang="en-AU" sz="2400" dirty="0" smtClean="0">
                <a:solidFill>
                  <a:schemeClr val="bg1"/>
                </a:solidFill>
                <a:latin typeface="Times New Roman" charset="0"/>
                <a:ea typeface="Times New Roman" charset="0"/>
                <a:cs typeface="Times New Roman" charset="0"/>
              </a:rPr>
              <a:t> not a literal 1000 years</a:t>
            </a:r>
            <a:endParaRPr lang="en-AU" sz="24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57998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121196"/>
            <a:ext cx="9144000" cy="830997"/>
          </a:xfrm>
          <a:prstGeom prst="rect">
            <a:avLst/>
          </a:prstGeom>
          <a:noFill/>
        </p:spPr>
        <p:txBody>
          <a:bodyPr wrap="square" rtlCol="0">
            <a:spAutoFit/>
          </a:bodyPr>
          <a:lstStyle/>
          <a:p>
            <a:r>
              <a:rPr lang="en-US" sz="2400" baseline="30000" dirty="0" smtClean="0">
                <a:solidFill>
                  <a:srgbClr val="FFFF00"/>
                </a:solidFill>
                <a:latin typeface="Times New Roman" charset="0"/>
                <a:ea typeface="Times New Roman" charset="0"/>
                <a:cs typeface="Times New Roman" charset="0"/>
              </a:rPr>
              <a:t>Rev 20:10</a:t>
            </a:r>
            <a:r>
              <a:rPr lang="en-US" sz="2400" dirty="0" smtClean="0">
                <a:solidFill>
                  <a:srgbClr val="FFFF00"/>
                </a:solidFill>
                <a:latin typeface="Times New Roman" charset="0"/>
                <a:ea typeface="Times New Roman" charset="0"/>
                <a:cs typeface="Times New Roman" charset="0"/>
              </a:rPr>
              <a:t> and the devil who had deceived them was thrown into the lake of fire and sulfur where the beast and the false prophet were ......</a:t>
            </a:r>
            <a:endParaRPr lang="en-AU" sz="2400" dirty="0" smtClean="0">
              <a:solidFill>
                <a:schemeClr val="bg1"/>
              </a:solidFill>
              <a:latin typeface="Times New Roman" charset="0"/>
              <a:ea typeface="Times New Roman" charset="0"/>
              <a:cs typeface="Times New Roman" charset="0"/>
            </a:endParaRPr>
          </a:p>
        </p:txBody>
      </p:sp>
      <p:sp>
        <p:nvSpPr>
          <p:cNvPr id="10" name="TextBox 9"/>
          <p:cNvSpPr txBox="1"/>
          <p:nvPr/>
        </p:nvSpPr>
        <p:spPr>
          <a:xfrm>
            <a:off x="0" y="2353444"/>
            <a:ext cx="9144000" cy="830997"/>
          </a:xfrm>
          <a:prstGeom prst="rect">
            <a:avLst/>
          </a:prstGeom>
          <a:noFill/>
        </p:spPr>
        <p:txBody>
          <a:bodyPr wrap="square" rtlCol="0">
            <a:spAutoFit/>
          </a:bodyPr>
          <a:lstStyle/>
          <a:p>
            <a:r>
              <a:rPr lang="en-US" sz="2400" baseline="30000" dirty="0" smtClean="0">
                <a:solidFill>
                  <a:srgbClr val="FFFF00"/>
                </a:solidFill>
                <a:latin typeface="Times New Roman" charset="0"/>
                <a:ea typeface="Times New Roman" charset="0"/>
                <a:cs typeface="Times New Roman" charset="0"/>
              </a:rPr>
              <a:t>Rev 20:10</a:t>
            </a:r>
            <a:r>
              <a:rPr lang="en-US" sz="2400" dirty="0" smtClean="0">
                <a:solidFill>
                  <a:srgbClr val="FFFF00"/>
                </a:solidFill>
                <a:latin typeface="Times New Roman" charset="0"/>
                <a:ea typeface="Times New Roman" charset="0"/>
                <a:cs typeface="Times New Roman" charset="0"/>
              </a:rPr>
              <a:t> and the devil who had deceived them was thrown into the lake of fire and sulfur where the beast and the false prophet         ......</a:t>
            </a:r>
            <a:endParaRPr lang="en-AU" sz="24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108520" y="1237320"/>
            <a:ext cx="9144000" cy="830997"/>
          </a:xfrm>
          <a:prstGeom prst="rect">
            <a:avLst/>
          </a:prstGeom>
          <a:noFill/>
        </p:spPr>
        <p:txBody>
          <a:bodyPr wrap="square" rtlCol="0">
            <a:spAutoFit/>
          </a:bodyPr>
          <a:lstStyle/>
          <a:p>
            <a:r>
              <a:rPr lang="en-US" sz="2400" baseline="30000" dirty="0" smtClean="0">
                <a:solidFill>
                  <a:schemeClr val="bg1"/>
                </a:solidFill>
                <a:latin typeface="Times New Roman" charset="0"/>
                <a:ea typeface="Times New Roman" charset="0"/>
                <a:cs typeface="Times New Roman" charset="0"/>
              </a:rPr>
              <a:t>Rev 20:10</a:t>
            </a:r>
            <a:r>
              <a:rPr lang="en-US" sz="2400" dirty="0" smtClean="0">
                <a:solidFill>
                  <a:schemeClr val="bg1"/>
                </a:solidFill>
                <a:latin typeface="Times New Roman" charset="0"/>
                <a:ea typeface="Times New Roman" charset="0"/>
                <a:cs typeface="Times New Roman" charset="0"/>
              </a:rPr>
              <a:t> </a:t>
            </a:r>
            <a:r>
              <a:rPr lang="en-GB" sz="2400" dirty="0" err="1">
                <a:solidFill>
                  <a:schemeClr val="bg1"/>
                </a:solidFill>
              </a:rPr>
              <a:t>κ</a:t>
            </a:r>
            <a:r>
              <a:rPr lang="en-GB" sz="2400" dirty="0">
                <a:solidFill>
                  <a:schemeClr val="bg1"/>
                </a:solidFill>
              </a:rPr>
              <a:t>α</a:t>
            </a:r>
            <a:r>
              <a:rPr lang="en-GB" sz="2400" dirty="0" err="1">
                <a:solidFill>
                  <a:schemeClr val="bg1"/>
                </a:solidFill>
              </a:rPr>
              <a:t>ὶ</a:t>
            </a:r>
            <a:r>
              <a:rPr lang="en-GB" sz="2400" dirty="0">
                <a:solidFill>
                  <a:schemeClr val="bg1"/>
                </a:solidFill>
              </a:rPr>
              <a:t> </a:t>
            </a:r>
            <a:r>
              <a:rPr lang="en-GB" sz="2400" dirty="0" err="1">
                <a:solidFill>
                  <a:schemeClr val="bg1"/>
                </a:solidFill>
              </a:rPr>
              <a:t>ὁ</a:t>
            </a:r>
            <a:r>
              <a:rPr lang="en-GB" sz="2400" dirty="0">
                <a:solidFill>
                  <a:schemeClr val="bg1"/>
                </a:solidFill>
              </a:rPr>
              <a:t> </a:t>
            </a:r>
            <a:r>
              <a:rPr lang="en-GB" sz="2400" dirty="0" err="1">
                <a:solidFill>
                  <a:schemeClr val="bg1"/>
                </a:solidFill>
              </a:rPr>
              <a:t>διά</a:t>
            </a:r>
            <a:r>
              <a:rPr lang="en-GB" sz="2400" dirty="0">
                <a:solidFill>
                  <a:schemeClr val="bg1"/>
                </a:solidFill>
              </a:rPr>
              <a:t>β</a:t>
            </a:r>
            <a:r>
              <a:rPr lang="en-GB" sz="2400" dirty="0" err="1">
                <a:solidFill>
                  <a:schemeClr val="bg1"/>
                </a:solidFill>
              </a:rPr>
              <a:t>ολος</a:t>
            </a:r>
            <a:r>
              <a:rPr lang="en-GB" sz="2400" dirty="0">
                <a:solidFill>
                  <a:schemeClr val="bg1"/>
                </a:solidFill>
              </a:rPr>
              <a:t> </a:t>
            </a:r>
            <a:r>
              <a:rPr lang="en-GB" sz="2400" dirty="0" err="1">
                <a:solidFill>
                  <a:schemeClr val="bg1"/>
                </a:solidFill>
              </a:rPr>
              <a:t>ὁ</a:t>
            </a:r>
            <a:r>
              <a:rPr lang="en-GB" sz="2400" dirty="0">
                <a:solidFill>
                  <a:schemeClr val="bg1"/>
                </a:solidFill>
              </a:rPr>
              <a:t> π</a:t>
            </a:r>
            <a:r>
              <a:rPr lang="en-GB" sz="2400" dirty="0" err="1">
                <a:solidFill>
                  <a:schemeClr val="bg1"/>
                </a:solidFill>
              </a:rPr>
              <a:t>λ</a:t>
            </a:r>
            <a:r>
              <a:rPr lang="en-GB" sz="2400" dirty="0">
                <a:solidFill>
                  <a:schemeClr val="bg1"/>
                </a:solidFill>
              </a:rPr>
              <a:t>α</a:t>
            </a:r>
            <a:r>
              <a:rPr lang="en-GB" sz="2400" dirty="0" err="1">
                <a:solidFill>
                  <a:schemeClr val="bg1"/>
                </a:solidFill>
              </a:rPr>
              <a:t>νῶν</a:t>
            </a:r>
            <a:r>
              <a:rPr lang="en-GB" sz="2400" dirty="0">
                <a:solidFill>
                  <a:schemeClr val="bg1"/>
                </a:solidFill>
              </a:rPr>
              <a:t> α</a:t>
            </a:r>
            <a:r>
              <a:rPr lang="en-GB" sz="2400" dirty="0" err="1">
                <a:solidFill>
                  <a:schemeClr val="bg1"/>
                </a:solidFill>
              </a:rPr>
              <a:t>ὐτοὺς</a:t>
            </a:r>
            <a:r>
              <a:rPr lang="en-GB" sz="2400" dirty="0">
                <a:solidFill>
                  <a:schemeClr val="bg1"/>
                </a:solidFill>
              </a:rPr>
              <a:t> </a:t>
            </a:r>
            <a:r>
              <a:rPr lang="en-GB" sz="2400" dirty="0" err="1">
                <a:solidFill>
                  <a:schemeClr val="bg1"/>
                </a:solidFill>
              </a:rPr>
              <a:t>ἐ</a:t>
            </a:r>
            <a:r>
              <a:rPr lang="en-GB" sz="2400" dirty="0">
                <a:solidFill>
                  <a:schemeClr val="bg1"/>
                </a:solidFill>
              </a:rPr>
              <a:t>β</a:t>
            </a:r>
            <a:r>
              <a:rPr lang="en-GB" sz="2400" dirty="0" err="1">
                <a:solidFill>
                  <a:schemeClr val="bg1"/>
                </a:solidFill>
              </a:rPr>
              <a:t>λήθη</a:t>
            </a:r>
            <a:r>
              <a:rPr lang="en-GB" sz="2400" dirty="0">
                <a:solidFill>
                  <a:schemeClr val="bg1"/>
                </a:solidFill>
              </a:rPr>
              <a:t> </a:t>
            </a:r>
            <a:r>
              <a:rPr lang="en-GB" sz="2400" dirty="0" err="1">
                <a:solidFill>
                  <a:schemeClr val="bg1"/>
                </a:solidFill>
              </a:rPr>
              <a:t>εἰς</a:t>
            </a:r>
            <a:r>
              <a:rPr lang="en-GB" sz="2400" dirty="0">
                <a:solidFill>
                  <a:schemeClr val="bg1"/>
                </a:solidFill>
              </a:rPr>
              <a:t> </a:t>
            </a:r>
            <a:r>
              <a:rPr lang="en-GB" sz="2400" dirty="0" err="1">
                <a:solidFill>
                  <a:schemeClr val="bg1"/>
                </a:solidFill>
              </a:rPr>
              <a:t>τὴν</a:t>
            </a:r>
            <a:r>
              <a:rPr lang="en-GB" sz="2400" dirty="0">
                <a:solidFill>
                  <a:schemeClr val="bg1"/>
                </a:solidFill>
              </a:rPr>
              <a:t> </a:t>
            </a:r>
            <a:r>
              <a:rPr lang="en-GB" sz="2400" dirty="0" err="1">
                <a:solidFill>
                  <a:schemeClr val="bg1"/>
                </a:solidFill>
              </a:rPr>
              <a:t>λίμνην</a:t>
            </a:r>
            <a:r>
              <a:rPr lang="en-GB" sz="2400" dirty="0">
                <a:solidFill>
                  <a:schemeClr val="bg1"/>
                </a:solidFill>
              </a:rPr>
              <a:t> </a:t>
            </a:r>
            <a:r>
              <a:rPr lang="en-GB" sz="2400" dirty="0" err="1">
                <a:solidFill>
                  <a:schemeClr val="bg1"/>
                </a:solidFill>
              </a:rPr>
              <a:t>τοῦ</a:t>
            </a:r>
            <a:r>
              <a:rPr lang="en-GB" sz="2400" dirty="0">
                <a:solidFill>
                  <a:schemeClr val="bg1"/>
                </a:solidFill>
              </a:rPr>
              <a:t> π</a:t>
            </a:r>
            <a:r>
              <a:rPr lang="en-GB" sz="2400" dirty="0" err="1">
                <a:solidFill>
                  <a:schemeClr val="bg1"/>
                </a:solidFill>
              </a:rPr>
              <a:t>υρὸς</a:t>
            </a:r>
            <a:r>
              <a:rPr lang="en-GB" sz="2400" dirty="0">
                <a:solidFill>
                  <a:schemeClr val="bg1"/>
                </a:solidFill>
              </a:rPr>
              <a:t> </a:t>
            </a:r>
            <a:r>
              <a:rPr lang="en-GB" sz="2400" dirty="0" err="1">
                <a:solidFill>
                  <a:schemeClr val="bg1"/>
                </a:solidFill>
              </a:rPr>
              <a:t>κ</a:t>
            </a:r>
            <a:r>
              <a:rPr lang="en-GB" sz="2400" dirty="0">
                <a:solidFill>
                  <a:schemeClr val="bg1"/>
                </a:solidFill>
              </a:rPr>
              <a:t>α</a:t>
            </a:r>
            <a:r>
              <a:rPr lang="en-GB" sz="2400" dirty="0" err="1">
                <a:solidFill>
                  <a:schemeClr val="bg1"/>
                </a:solidFill>
              </a:rPr>
              <a:t>ὶ</a:t>
            </a:r>
            <a:r>
              <a:rPr lang="en-GB" sz="2400" dirty="0">
                <a:solidFill>
                  <a:schemeClr val="bg1"/>
                </a:solidFill>
              </a:rPr>
              <a:t> </a:t>
            </a:r>
            <a:r>
              <a:rPr lang="en-GB" sz="2400" dirty="0" err="1">
                <a:solidFill>
                  <a:schemeClr val="bg1"/>
                </a:solidFill>
              </a:rPr>
              <a:t>θείου</a:t>
            </a:r>
            <a:r>
              <a:rPr lang="en-GB" sz="2400" dirty="0">
                <a:solidFill>
                  <a:schemeClr val="bg1"/>
                </a:solidFill>
              </a:rPr>
              <a:t> </a:t>
            </a:r>
            <a:r>
              <a:rPr lang="en-GB" sz="2400" dirty="0" err="1">
                <a:solidFill>
                  <a:schemeClr val="bg1"/>
                </a:solidFill>
              </a:rPr>
              <a:t>ὅ</a:t>
            </a:r>
            <a:r>
              <a:rPr lang="en-GB" sz="2400" dirty="0">
                <a:solidFill>
                  <a:schemeClr val="bg1"/>
                </a:solidFill>
              </a:rPr>
              <a:t>π</a:t>
            </a:r>
            <a:r>
              <a:rPr lang="en-GB" sz="2400" dirty="0" err="1">
                <a:solidFill>
                  <a:schemeClr val="bg1"/>
                </a:solidFill>
              </a:rPr>
              <a:t>ου</a:t>
            </a:r>
            <a:r>
              <a:rPr lang="en-GB" sz="2400" dirty="0">
                <a:solidFill>
                  <a:schemeClr val="bg1"/>
                </a:solidFill>
              </a:rPr>
              <a:t> </a:t>
            </a:r>
            <a:r>
              <a:rPr lang="en-GB" sz="2400" dirty="0" err="1">
                <a:solidFill>
                  <a:schemeClr val="bg1"/>
                </a:solidFill>
              </a:rPr>
              <a:t>κ</a:t>
            </a:r>
            <a:r>
              <a:rPr lang="en-GB" sz="2400" dirty="0">
                <a:solidFill>
                  <a:schemeClr val="bg1"/>
                </a:solidFill>
              </a:rPr>
              <a:t>α</a:t>
            </a:r>
            <a:r>
              <a:rPr lang="en-GB" sz="2400" dirty="0" err="1">
                <a:solidFill>
                  <a:schemeClr val="bg1"/>
                </a:solidFill>
              </a:rPr>
              <a:t>ὶ</a:t>
            </a:r>
            <a:r>
              <a:rPr lang="en-GB" sz="2400" dirty="0">
                <a:solidFill>
                  <a:schemeClr val="bg1"/>
                </a:solidFill>
              </a:rPr>
              <a:t> </a:t>
            </a:r>
            <a:r>
              <a:rPr lang="en-GB" sz="2400" dirty="0" err="1">
                <a:solidFill>
                  <a:schemeClr val="bg1"/>
                </a:solidFill>
              </a:rPr>
              <a:t>τὸ</a:t>
            </a:r>
            <a:r>
              <a:rPr lang="en-GB" sz="2400" dirty="0">
                <a:solidFill>
                  <a:schemeClr val="bg1"/>
                </a:solidFill>
              </a:rPr>
              <a:t> </a:t>
            </a:r>
            <a:r>
              <a:rPr lang="en-GB" sz="2400" dirty="0" err="1">
                <a:solidFill>
                  <a:schemeClr val="bg1"/>
                </a:solidFill>
              </a:rPr>
              <a:t>θηρίον</a:t>
            </a:r>
            <a:r>
              <a:rPr lang="en-GB" sz="2400" dirty="0">
                <a:solidFill>
                  <a:schemeClr val="bg1"/>
                </a:solidFill>
              </a:rPr>
              <a:t> </a:t>
            </a:r>
            <a:r>
              <a:rPr lang="en-GB" sz="2400" dirty="0" err="1">
                <a:solidFill>
                  <a:schemeClr val="bg1"/>
                </a:solidFill>
              </a:rPr>
              <a:t>κ</a:t>
            </a:r>
            <a:r>
              <a:rPr lang="en-GB" sz="2400" dirty="0">
                <a:solidFill>
                  <a:schemeClr val="bg1"/>
                </a:solidFill>
              </a:rPr>
              <a:t>α</a:t>
            </a:r>
            <a:r>
              <a:rPr lang="en-GB" sz="2400" dirty="0" err="1">
                <a:solidFill>
                  <a:schemeClr val="bg1"/>
                </a:solidFill>
              </a:rPr>
              <a:t>ὶ</a:t>
            </a:r>
            <a:r>
              <a:rPr lang="en-GB" sz="2400" dirty="0">
                <a:solidFill>
                  <a:schemeClr val="bg1"/>
                </a:solidFill>
              </a:rPr>
              <a:t> </a:t>
            </a:r>
            <a:r>
              <a:rPr lang="en-GB" sz="2400" dirty="0" err="1">
                <a:solidFill>
                  <a:schemeClr val="bg1"/>
                </a:solidFill>
              </a:rPr>
              <a:t>ὁ</a:t>
            </a:r>
            <a:r>
              <a:rPr lang="en-GB" sz="2400" dirty="0">
                <a:solidFill>
                  <a:schemeClr val="bg1"/>
                </a:solidFill>
              </a:rPr>
              <a:t> </a:t>
            </a:r>
            <a:r>
              <a:rPr lang="en-GB" sz="2400" dirty="0" err="1">
                <a:solidFill>
                  <a:schemeClr val="bg1"/>
                </a:solidFill>
              </a:rPr>
              <a:t>ψευδο</a:t>
            </a:r>
            <a:r>
              <a:rPr lang="en-GB" sz="2400" dirty="0">
                <a:solidFill>
                  <a:schemeClr val="bg1"/>
                </a:solidFill>
              </a:rPr>
              <a:t>π</a:t>
            </a:r>
            <a:r>
              <a:rPr lang="en-GB" sz="2400" dirty="0" err="1">
                <a:solidFill>
                  <a:schemeClr val="bg1"/>
                </a:solidFill>
              </a:rPr>
              <a:t>ροφήτης</a:t>
            </a:r>
            <a:r>
              <a:rPr lang="en-GB" sz="2400" dirty="0">
                <a:solidFill>
                  <a:schemeClr val="bg1"/>
                </a:solidFill>
              </a:rPr>
              <a:t>, </a:t>
            </a:r>
            <a:r>
              <a:rPr lang="en-GB" sz="2400" dirty="0" smtClean="0">
                <a:solidFill>
                  <a:schemeClr val="bg1"/>
                </a:solidFill>
              </a:rPr>
              <a:t>   .......</a:t>
            </a:r>
            <a:endParaRPr lang="en-AU" sz="24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004560" y="3497459"/>
            <a:ext cx="6917839" cy="1200329"/>
          </a:xfrm>
          <a:prstGeom prst="rect">
            <a:avLst/>
          </a:prstGeom>
          <a:noFill/>
          <a:ln w="15875">
            <a:solidFill>
              <a:schemeClr val="bg1"/>
            </a:solidFill>
          </a:ln>
        </p:spPr>
        <p:txBody>
          <a:bodyPr wrap="square" rtlCol="0">
            <a:spAutoFit/>
          </a:bodyPr>
          <a:lstStyle/>
          <a:p>
            <a:r>
              <a:rPr lang="en-AU" sz="2600" i="1" dirty="0" smtClean="0">
                <a:solidFill>
                  <a:schemeClr val="bg1"/>
                </a:solidFill>
                <a:latin typeface="Times New Roman" charset="0"/>
                <a:ea typeface="Times New Roman" charset="0"/>
                <a:cs typeface="Times New Roman" charset="0"/>
              </a:rPr>
              <a:t>The devil is cast into the fire together with, or immediately after, his two fiendish allies.  </a:t>
            </a:r>
          </a:p>
          <a:p>
            <a:pPr algn="r"/>
            <a:r>
              <a:rPr lang="en-AU" sz="2000" dirty="0" smtClean="0">
                <a:solidFill>
                  <a:schemeClr val="bg1"/>
                </a:solidFill>
                <a:latin typeface="Times New Roman" charset="0"/>
                <a:ea typeface="Times New Roman" charset="0"/>
                <a:cs typeface="Times New Roman" charset="0"/>
              </a:rPr>
              <a:t>(New International Greek Testament Commentary)</a:t>
            </a:r>
            <a:endParaRPr lang="en-AU" sz="2000" i="1"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90902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AU" sz="2300" dirty="0" smtClean="0">
                <a:solidFill>
                  <a:srgbClr val="FFFF00"/>
                </a:solidFill>
                <a:latin typeface="Times New Roman" charset="0"/>
                <a:ea typeface="Times New Roman" charset="0"/>
                <a:cs typeface="Times New Roman" charset="0"/>
              </a:rPr>
              <a:t>Rev 19 &amp; 20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2 different views of the final battle</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395536" y="350100"/>
            <a:ext cx="7920880" cy="1154162"/>
          </a:xfrm>
          <a:prstGeom prst="rect">
            <a:avLst/>
          </a:prstGeom>
          <a:noFill/>
          <a:ln w="15875">
            <a:solidFill>
              <a:schemeClr val="bg1"/>
            </a:solidFill>
          </a:ln>
        </p:spPr>
        <p:txBody>
          <a:bodyPr wrap="square" rtlCol="0">
            <a:spAutoFit/>
          </a:bodyPr>
          <a:lstStyle/>
          <a:p>
            <a:pPr algn="ctr"/>
            <a:r>
              <a:rPr lang="en-AU" sz="2300" dirty="0" smtClean="0">
                <a:solidFill>
                  <a:schemeClr val="bg1"/>
                </a:solidFill>
                <a:latin typeface="Times New Roman" charset="0"/>
                <a:ea typeface="Times New Roman" charset="0"/>
                <a:cs typeface="Times New Roman" charset="0"/>
              </a:rPr>
              <a:t>Jesus Christ returns;  The dead are raised;  </a:t>
            </a:r>
            <a:br>
              <a:rPr lang="en-AU" sz="2300" dirty="0" smtClean="0">
                <a:solidFill>
                  <a:schemeClr val="bg1"/>
                </a:solidFill>
                <a:latin typeface="Times New Roman" charset="0"/>
                <a:ea typeface="Times New Roman" charset="0"/>
                <a:cs typeface="Times New Roman" charset="0"/>
              </a:rPr>
            </a:br>
            <a:r>
              <a:rPr lang="en-AU" sz="2300" dirty="0" smtClean="0">
                <a:solidFill>
                  <a:schemeClr val="bg1"/>
                </a:solidFill>
                <a:latin typeface="Times New Roman" charset="0"/>
                <a:ea typeface="Times New Roman" charset="0"/>
                <a:cs typeface="Times New Roman" charset="0"/>
              </a:rPr>
              <a:t>The wicked and faithless are judged; </a:t>
            </a:r>
            <a:br>
              <a:rPr lang="en-AU" sz="2300" dirty="0" smtClean="0">
                <a:solidFill>
                  <a:schemeClr val="bg1"/>
                </a:solidFill>
                <a:latin typeface="Times New Roman" charset="0"/>
                <a:ea typeface="Times New Roman" charset="0"/>
                <a:cs typeface="Times New Roman" charset="0"/>
              </a:rPr>
            </a:br>
            <a:r>
              <a:rPr lang="en-AU" sz="2300" dirty="0" smtClean="0">
                <a:solidFill>
                  <a:schemeClr val="bg1"/>
                </a:solidFill>
                <a:latin typeface="Times New Roman" charset="0"/>
                <a:ea typeface="Times New Roman" charset="0"/>
                <a:cs typeface="Times New Roman" charset="0"/>
              </a:rPr>
              <a:t>Jesus is united with His disciples in eternal glory</a:t>
            </a:r>
          </a:p>
        </p:txBody>
      </p:sp>
      <p:sp>
        <p:nvSpPr>
          <p:cNvPr id="16" name="TextBox 15"/>
          <p:cNvSpPr txBox="1"/>
          <p:nvPr/>
        </p:nvSpPr>
        <p:spPr>
          <a:xfrm>
            <a:off x="1165409" y="1796718"/>
            <a:ext cx="4464496" cy="523220"/>
          </a:xfrm>
          <a:prstGeom prst="rect">
            <a:avLst/>
          </a:prstGeom>
          <a:noFill/>
          <a:ln w="15875">
            <a:noFill/>
          </a:ln>
        </p:spPr>
        <p:txBody>
          <a:bodyPr wrap="square" rtlCol="0">
            <a:spAutoFit/>
          </a:bodyPr>
          <a:lstStyle/>
          <a:p>
            <a:pPr algn="ctr"/>
            <a:r>
              <a:rPr lang="en-US" sz="2800" dirty="0" smtClean="0">
                <a:solidFill>
                  <a:schemeClr val="bg1"/>
                </a:solidFill>
                <a:latin typeface="Times New Roman" charset="0"/>
                <a:ea typeface="Times New Roman" charset="0"/>
                <a:cs typeface="Times New Roman" charset="0"/>
              </a:rPr>
              <a:t>The Millennium is now!!!</a:t>
            </a:r>
            <a:endParaRPr lang="en-AU" sz="2800" dirty="0" smtClean="0">
              <a:solidFill>
                <a:schemeClr val="bg1"/>
              </a:solidFill>
              <a:latin typeface="Times New Roman" charset="0"/>
              <a:ea typeface="Times New Roman" charset="0"/>
              <a:cs typeface="Times New Roman" charset="0"/>
            </a:endParaRPr>
          </a:p>
        </p:txBody>
      </p:sp>
      <p:sp>
        <p:nvSpPr>
          <p:cNvPr id="3" name="TextBox 2"/>
          <p:cNvSpPr txBox="1"/>
          <p:nvPr/>
        </p:nvSpPr>
        <p:spPr>
          <a:xfrm>
            <a:off x="0" y="3406676"/>
            <a:ext cx="8970658" cy="2308324"/>
          </a:xfrm>
          <a:prstGeom prst="rect">
            <a:avLst/>
          </a:prstGeom>
          <a:noFill/>
        </p:spPr>
        <p:txBody>
          <a:bodyPr wrap="square" rtlCol="0">
            <a:spAutoFit/>
          </a:bodyPr>
          <a:lstStyle/>
          <a:p>
            <a:pPr marL="342900" indent="-342900">
              <a:buFont typeface="+mj-lt"/>
              <a:buAutoNum type="arabicPeriod"/>
            </a:pPr>
            <a:r>
              <a:rPr lang="en-AU" sz="2400" dirty="0" smtClean="0">
                <a:solidFill>
                  <a:schemeClr val="bg1"/>
                </a:solidFill>
                <a:latin typeface="Times New Roman" charset="0"/>
                <a:ea typeface="Times New Roman" charset="0"/>
                <a:cs typeface="Times New Roman" charset="0"/>
              </a:rPr>
              <a:t>Jesus is Lord.  Satan only has the power that God allows him.</a:t>
            </a:r>
          </a:p>
          <a:p>
            <a:pPr marL="342900" indent="-342900">
              <a:buFont typeface="+mj-lt"/>
              <a:buAutoNum type="arabicPeriod"/>
            </a:pPr>
            <a:r>
              <a:rPr lang="en-AU" sz="2400" dirty="0" smtClean="0">
                <a:solidFill>
                  <a:schemeClr val="bg1"/>
                </a:solidFill>
                <a:latin typeface="Times New Roman" charset="0"/>
                <a:ea typeface="Times New Roman" charset="0"/>
                <a:cs typeface="Times New Roman" charset="0"/>
              </a:rPr>
              <a:t>Satan is bound.  We have power to overcome his schemes</a:t>
            </a:r>
          </a:p>
          <a:p>
            <a:pPr marL="342900" indent="-342900">
              <a:buFont typeface="+mj-lt"/>
              <a:buAutoNum type="arabicPeriod"/>
            </a:pPr>
            <a:r>
              <a:rPr lang="en-AU" sz="2400" dirty="0" smtClean="0">
                <a:solidFill>
                  <a:schemeClr val="bg1"/>
                </a:solidFill>
                <a:latin typeface="Times New Roman" charset="0"/>
                <a:ea typeface="Times New Roman" charset="0"/>
                <a:cs typeface="Times New Roman" charset="0"/>
              </a:rPr>
              <a:t>We have every confidence to stand firm in the faith until the end.  Nothing can separate us from Christ</a:t>
            </a:r>
          </a:p>
          <a:p>
            <a:pPr marL="342900" indent="-342900">
              <a:buFont typeface="+mj-lt"/>
              <a:buAutoNum type="arabicPeriod"/>
            </a:pPr>
            <a:r>
              <a:rPr lang="en-AU" sz="2400" dirty="0" smtClean="0">
                <a:solidFill>
                  <a:schemeClr val="bg1"/>
                </a:solidFill>
                <a:latin typeface="Times New Roman" charset="0"/>
                <a:ea typeface="Times New Roman" charset="0"/>
                <a:cs typeface="Times New Roman" charset="0"/>
              </a:rPr>
              <a:t>Jesus is coming, and will defeat Satan once and for all</a:t>
            </a:r>
          </a:p>
          <a:p>
            <a:pPr marL="342900" indent="-342900">
              <a:buFont typeface="+mj-lt"/>
              <a:buAutoNum type="arabicPeriod"/>
            </a:pPr>
            <a:r>
              <a:rPr lang="en-AU" sz="2400" dirty="0" smtClean="0">
                <a:solidFill>
                  <a:schemeClr val="bg1"/>
                </a:solidFill>
                <a:latin typeface="Times New Roman" charset="0"/>
                <a:ea typeface="Times New Roman" charset="0"/>
                <a:cs typeface="Times New Roman" charset="0"/>
              </a:rPr>
              <a:t>Jesus’ return can be at any moment</a:t>
            </a:r>
            <a:endParaRPr lang="en-AU" sz="2400" dirty="0">
              <a:solidFill>
                <a:schemeClr val="bg1"/>
              </a:solidFill>
              <a:latin typeface="Times New Roman" charset="0"/>
              <a:ea typeface="Times New Roman" charset="0"/>
              <a:cs typeface="Times New Roman" charset="0"/>
            </a:endParaRPr>
          </a:p>
        </p:txBody>
      </p:sp>
      <p:sp>
        <p:nvSpPr>
          <p:cNvPr id="13" name="TextBox 12"/>
          <p:cNvSpPr txBox="1"/>
          <p:nvPr/>
        </p:nvSpPr>
        <p:spPr>
          <a:xfrm>
            <a:off x="-55984" y="1458324"/>
            <a:ext cx="2232248" cy="446276"/>
          </a:xfrm>
          <a:prstGeom prst="rect">
            <a:avLst/>
          </a:prstGeom>
          <a:noFill/>
        </p:spPr>
        <p:txBody>
          <a:bodyPr wrap="square" rtlCol="0">
            <a:spAutoFit/>
          </a:bodyPr>
          <a:lstStyle/>
          <a:p>
            <a:pPr algn="ctr"/>
            <a:r>
              <a:rPr lang="en-US" sz="2300" u="sng" smtClean="0">
                <a:solidFill>
                  <a:srgbClr val="FFFF00"/>
                </a:solidFill>
                <a:latin typeface="Times New Roman" charset="0"/>
                <a:ea typeface="Times New Roman" charset="0"/>
                <a:cs typeface="Times New Roman" charset="0"/>
              </a:rPr>
              <a:t>Amillennial</a:t>
            </a:r>
            <a:endParaRPr lang="en-US" sz="2300" u="sng" dirty="0" smtClean="0">
              <a:solidFill>
                <a:srgbClr val="FFFF00"/>
              </a:solidFill>
              <a:latin typeface="Times New Roman" charset="0"/>
              <a:ea typeface="Times New Roman" charset="0"/>
              <a:cs typeface="Times New Roman" charset="0"/>
            </a:endParaRPr>
          </a:p>
        </p:txBody>
      </p:sp>
      <p:cxnSp>
        <p:nvCxnSpPr>
          <p:cNvPr id="14" name="Straight Connector 13"/>
          <p:cNvCxnSpPr/>
          <p:nvPr/>
        </p:nvCxnSpPr>
        <p:spPr>
          <a:xfrm>
            <a:off x="512121" y="2072112"/>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H="1">
            <a:off x="224089" y="2432152"/>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106847" y="3395115"/>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19" name="Cross 18"/>
          <p:cNvSpPr/>
          <p:nvPr/>
        </p:nvSpPr>
        <p:spPr>
          <a:xfrm rot="2809461">
            <a:off x="5652977" y="3049667"/>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0" name="TextBox 19"/>
          <p:cNvSpPr txBox="1"/>
          <p:nvPr/>
        </p:nvSpPr>
        <p:spPr>
          <a:xfrm>
            <a:off x="6157034" y="1690812"/>
            <a:ext cx="2633143" cy="163121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a:t>
            </a:r>
          </a:p>
          <a:p>
            <a:r>
              <a:rPr lang="en-US" sz="2000" dirty="0" smtClean="0">
                <a:solidFill>
                  <a:srgbClr val="FFFF00"/>
                </a:solidFill>
                <a:latin typeface="Times New Roman" charset="0"/>
                <a:ea typeface="Times New Roman" charset="0"/>
                <a:cs typeface="Times New Roman" charset="0"/>
              </a:rPr>
              <a:t>Resurrection of </a:t>
            </a:r>
          </a:p>
          <a:p>
            <a:r>
              <a:rPr lang="en-US" sz="2000" dirty="0" smtClean="0">
                <a:solidFill>
                  <a:srgbClr val="FFFF00"/>
                </a:solidFill>
                <a:latin typeface="Times New Roman" charset="0"/>
                <a:ea typeface="Times New Roman" charset="0"/>
                <a:cs typeface="Times New Roman" charset="0"/>
              </a:rPr>
              <a:t>the dead;</a:t>
            </a:r>
          </a:p>
          <a:p>
            <a:r>
              <a:rPr lang="en-US" sz="2000" dirty="0" smtClean="0">
                <a:solidFill>
                  <a:srgbClr val="FFFF00"/>
                </a:solidFill>
                <a:latin typeface="Times New Roman" charset="0"/>
                <a:ea typeface="Times New Roman" charset="0"/>
                <a:cs typeface="Times New Roman" charset="0"/>
              </a:rPr>
              <a:t>Judgment;  New heavens /new earth</a:t>
            </a:r>
          </a:p>
        </p:txBody>
      </p:sp>
      <p:sp>
        <p:nvSpPr>
          <p:cNvPr id="21" name="TextBox 20"/>
          <p:cNvSpPr txBox="1"/>
          <p:nvPr/>
        </p:nvSpPr>
        <p:spPr>
          <a:xfrm>
            <a:off x="805369" y="2494141"/>
            <a:ext cx="4824536" cy="800219"/>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Christ reigns in Heaven. Martyrs are raised in heaven and rule with Him</a:t>
            </a:r>
          </a:p>
        </p:txBody>
      </p:sp>
    </p:spTree>
    <p:extLst>
      <p:ext uri="{BB962C8B-B14F-4D97-AF65-F5344CB8AC3E}">
        <p14:creationId xmlns:p14="http://schemas.microsoft.com/office/powerpoint/2010/main" val="26601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a:solidFill>
                  <a:schemeClr val="bg1"/>
                </a:solidFill>
                <a:latin typeface="Times New Roman" charset="0"/>
                <a:ea typeface="Times New Roman" charset="0"/>
                <a:cs typeface="Times New Roman" charset="0"/>
              </a:rPr>
              <a:t>20 </a:t>
            </a:r>
            <a:r>
              <a:rPr lang="en-AU" sz="3200">
                <a:solidFill>
                  <a:schemeClr val="bg1"/>
                </a:solidFill>
                <a:latin typeface="Times New Roman" charset="0"/>
                <a:ea typeface="Times New Roman" charset="0"/>
                <a:cs typeface="Times New Roman" charset="0"/>
              </a:rPr>
              <a:t>Then I saw an angel coming down from heaven, holding in his hand the key to the bottomless pit and a great chain.  </a:t>
            </a:r>
            <a:r>
              <a:rPr lang="en-AU" sz="3200" b="1" baseline="30000" dirty="0">
                <a:solidFill>
                  <a:schemeClr val="bg1"/>
                </a:solidFill>
                <a:latin typeface="Times New Roman" charset="0"/>
                <a:ea typeface="Times New Roman" charset="0"/>
                <a:cs typeface="Times New Roman" charset="0"/>
              </a:rPr>
              <a:t>2 </a:t>
            </a:r>
            <a:r>
              <a:rPr lang="en-AU" sz="3200" dirty="0">
                <a:solidFill>
                  <a:schemeClr val="bg1"/>
                </a:solidFill>
                <a:latin typeface="Times New Roman" charset="0"/>
                <a:ea typeface="Times New Roman" charset="0"/>
                <a:cs typeface="Times New Roman" charset="0"/>
              </a:rPr>
              <a:t>And he seized the dragon, that ancient serpent, who is the devil and Satan, and bound him for a thousand years, </a:t>
            </a:r>
            <a:r>
              <a:rPr lang="en-AU" sz="3200" b="1" baseline="30000" dirty="0">
                <a:solidFill>
                  <a:schemeClr val="bg1"/>
                </a:solidFill>
                <a:latin typeface="Times New Roman" charset="0"/>
                <a:ea typeface="Times New Roman" charset="0"/>
                <a:cs typeface="Times New Roman" charset="0"/>
              </a:rPr>
              <a:t>3 </a:t>
            </a:r>
            <a:r>
              <a:rPr lang="en-AU" sz="3200" dirty="0">
                <a:solidFill>
                  <a:schemeClr val="bg1"/>
                </a:solidFill>
                <a:latin typeface="Times New Roman" charset="0"/>
                <a:ea typeface="Times New Roman" charset="0"/>
                <a:cs typeface="Times New Roman" charset="0"/>
              </a:rPr>
              <a:t>and threw him into the pit, and shut it and sealed it over him, so that he might not deceive the nations any longer, until the thousand years were ended.  After that he must be released for a little while.</a:t>
            </a:r>
            <a:endParaRPr lang="en-GB" sz="32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dirty="0">
                <a:solidFill>
                  <a:schemeClr val="bg1"/>
                </a:solidFill>
                <a:latin typeface="Times New Roman" charset="0"/>
                <a:ea typeface="Times New Roman" charset="0"/>
                <a:cs typeface="Times New Roman" charset="0"/>
              </a:rPr>
              <a:t>4 </a:t>
            </a:r>
            <a:r>
              <a:rPr lang="en-AU" sz="2800" dirty="0">
                <a:solidFill>
                  <a:schemeClr val="bg1"/>
                </a:solidFill>
                <a:latin typeface="Times New Roman" charset="0"/>
                <a:ea typeface="Times New Roman" charset="0"/>
                <a:cs typeface="Times New Roman" charset="0"/>
              </a:rPr>
              <a:t>Then I saw thrones, and seated on them were those to whom the authority to judge was committed.  Also I saw the souls of those who had been beheaded for the testimony of Jesus and for the word of God, and those who had not worshiped the beast or its image and had not received its mark on their foreheads or their hands.  They came to life and reigned with Christ for a thousand years.  </a:t>
            </a:r>
            <a:r>
              <a:rPr lang="en-AU" sz="2800" b="1" baseline="30000" dirty="0">
                <a:solidFill>
                  <a:schemeClr val="bg1"/>
                </a:solidFill>
                <a:latin typeface="Times New Roman" charset="0"/>
                <a:ea typeface="Times New Roman" charset="0"/>
                <a:cs typeface="Times New Roman" charset="0"/>
              </a:rPr>
              <a:t>5 </a:t>
            </a:r>
            <a:r>
              <a:rPr lang="en-AU" sz="2800" dirty="0">
                <a:solidFill>
                  <a:schemeClr val="bg1"/>
                </a:solidFill>
                <a:latin typeface="Times New Roman" charset="0"/>
                <a:ea typeface="Times New Roman" charset="0"/>
                <a:cs typeface="Times New Roman" charset="0"/>
              </a:rPr>
              <a:t>The rest of the dead did not come to life until the thousand years were ended.  This is the first resurrection.  </a:t>
            </a:r>
            <a:r>
              <a:rPr lang="en-AU" sz="2800" b="1" baseline="30000" dirty="0">
                <a:solidFill>
                  <a:schemeClr val="bg1"/>
                </a:solidFill>
                <a:latin typeface="Times New Roman" charset="0"/>
                <a:ea typeface="Times New Roman" charset="0"/>
                <a:cs typeface="Times New Roman" charset="0"/>
              </a:rPr>
              <a:t>6 </a:t>
            </a:r>
            <a:r>
              <a:rPr lang="en-AU" sz="2800" dirty="0">
                <a:solidFill>
                  <a:schemeClr val="bg1"/>
                </a:solidFill>
                <a:latin typeface="Times New Roman" charset="0"/>
                <a:ea typeface="Times New Roman" charset="0"/>
                <a:cs typeface="Times New Roman" charset="0"/>
              </a:rPr>
              <a:t>Blessed and holy is the one who shares in the first resurrection!  Over such the second death has no power, but they will be priests of God and of Christ, and they will reign with him for a thousand years.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330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dirty="0">
                <a:solidFill>
                  <a:schemeClr val="bg1"/>
                </a:solidFill>
                <a:latin typeface="Times New Roman" charset="0"/>
                <a:ea typeface="Times New Roman" charset="0"/>
                <a:cs typeface="Times New Roman" charset="0"/>
              </a:rPr>
              <a:t>	</a:t>
            </a:r>
            <a:r>
              <a:rPr lang="en-AU" sz="2800" b="1" baseline="30000" dirty="0">
                <a:solidFill>
                  <a:schemeClr val="bg1"/>
                </a:solidFill>
                <a:latin typeface="Times New Roman" charset="0"/>
                <a:ea typeface="Times New Roman" charset="0"/>
                <a:cs typeface="Times New Roman" charset="0"/>
              </a:rPr>
              <a:t>7 </a:t>
            </a:r>
            <a:r>
              <a:rPr lang="en-AU" sz="2800" dirty="0">
                <a:solidFill>
                  <a:schemeClr val="bg1"/>
                </a:solidFill>
                <a:latin typeface="Times New Roman" charset="0"/>
                <a:ea typeface="Times New Roman" charset="0"/>
                <a:cs typeface="Times New Roman" charset="0"/>
              </a:rPr>
              <a:t>And when the thousand years are ended, Satan will be released from his prison </a:t>
            </a:r>
            <a:r>
              <a:rPr lang="en-AU" sz="2800" b="1" baseline="30000" dirty="0">
                <a:solidFill>
                  <a:schemeClr val="bg1"/>
                </a:solidFill>
                <a:latin typeface="Times New Roman" charset="0"/>
                <a:ea typeface="Times New Roman" charset="0"/>
                <a:cs typeface="Times New Roman" charset="0"/>
              </a:rPr>
              <a:t>8 </a:t>
            </a:r>
            <a:r>
              <a:rPr lang="en-AU" sz="2800" dirty="0">
                <a:solidFill>
                  <a:schemeClr val="bg1"/>
                </a:solidFill>
                <a:latin typeface="Times New Roman" charset="0"/>
                <a:ea typeface="Times New Roman" charset="0"/>
                <a:cs typeface="Times New Roman" charset="0"/>
              </a:rPr>
              <a:t>and will come out to deceive the nations that are at the four corners of the earth, Gog and Magog, to gather them for battle; their number is like the sand of the sea.  </a:t>
            </a:r>
            <a:r>
              <a:rPr lang="en-AU" sz="2800" b="1" baseline="30000" dirty="0">
                <a:solidFill>
                  <a:schemeClr val="bg1"/>
                </a:solidFill>
                <a:latin typeface="Times New Roman" charset="0"/>
                <a:ea typeface="Times New Roman" charset="0"/>
                <a:cs typeface="Times New Roman" charset="0"/>
              </a:rPr>
              <a:t>9 </a:t>
            </a:r>
            <a:r>
              <a:rPr lang="en-AU" sz="2800" dirty="0">
                <a:solidFill>
                  <a:schemeClr val="bg1"/>
                </a:solidFill>
                <a:latin typeface="Times New Roman" charset="0"/>
                <a:ea typeface="Times New Roman" charset="0"/>
                <a:cs typeface="Times New Roman" charset="0"/>
              </a:rPr>
              <a:t>And they marched up over the broad plain of the earth and surrounded the camp of the saints and the beloved city, but fire came down from heaven and consumed them, </a:t>
            </a:r>
            <a:r>
              <a:rPr lang="en-AU" sz="2800" b="1" baseline="30000" dirty="0">
                <a:solidFill>
                  <a:schemeClr val="bg1"/>
                </a:solidFill>
                <a:latin typeface="Times New Roman" charset="0"/>
                <a:ea typeface="Times New Roman" charset="0"/>
                <a:cs typeface="Times New Roman" charset="0"/>
              </a:rPr>
              <a:t>10 </a:t>
            </a:r>
            <a:r>
              <a:rPr lang="en-AU" sz="2800" dirty="0">
                <a:solidFill>
                  <a:schemeClr val="bg1"/>
                </a:solidFill>
                <a:latin typeface="Times New Roman" charset="0"/>
                <a:ea typeface="Times New Roman" charset="0"/>
                <a:cs typeface="Times New Roman" charset="0"/>
              </a:rPr>
              <a:t>and the devil who had deceived them was thrown into the lake of fire and sulphur where the beast and the false prophet were, and they will be tormented day and night forever and ever.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Times New Roman" charset="0"/>
                <a:ea typeface="Times New Roman" charset="0"/>
                <a:cs typeface="Times New Roman" charset="0"/>
              </a:rPr>
              <a:t>11 </a:t>
            </a:r>
            <a:r>
              <a:rPr lang="en-AU" sz="2800" dirty="0">
                <a:solidFill>
                  <a:schemeClr val="bg1"/>
                </a:solidFill>
                <a:latin typeface="Times New Roman" charset="0"/>
                <a:ea typeface="Times New Roman" charset="0"/>
                <a:cs typeface="Times New Roman" charset="0"/>
              </a:rPr>
              <a:t>Then I saw a great white throne and him who was seated on it.  From his presence earth and sky fled away, and no place was found for them.  </a:t>
            </a:r>
            <a:r>
              <a:rPr lang="en-AU" sz="2800" b="1" baseline="30000" dirty="0">
                <a:solidFill>
                  <a:schemeClr val="bg1"/>
                </a:solidFill>
                <a:latin typeface="Times New Roman" charset="0"/>
                <a:ea typeface="Times New Roman" charset="0"/>
                <a:cs typeface="Times New Roman" charset="0"/>
              </a:rPr>
              <a:t>12 </a:t>
            </a:r>
            <a:r>
              <a:rPr lang="en-AU" sz="2800" dirty="0">
                <a:solidFill>
                  <a:schemeClr val="bg1"/>
                </a:solidFill>
                <a:latin typeface="Times New Roman" charset="0"/>
                <a:ea typeface="Times New Roman" charset="0"/>
                <a:cs typeface="Times New Roman" charset="0"/>
              </a:rPr>
              <a:t>And I saw the dead, great and small, standing before the throne, and books were opened.  Then another book was opened, which is the book of life.  And the dead were judged by what was written in the books, according to what they had done.  </a:t>
            </a:r>
            <a:r>
              <a:rPr lang="en-AU" sz="2800" b="1" baseline="30000" dirty="0">
                <a:solidFill>
                  <a:schemeClr val="bg1"/>
                </a:solidFill>
                <a:latin typeface="Times New Roman" charset="0"/>
                <a:ea typeface="Times New Roman" charset="0"/>
                <a:cs typeface="Times New Roman" charset="0"/>
              </a:rPr>
              <a:t>13 </a:t>
            </a:r>
            <a:r>
              <a:rPr lang="en-AU" sz="2800" dirty="0">
                <a:solidFill>
                  <a:schemeClr val="bg1"/>
                </a:solidFill>
                <a:latin typeface="Times New Roman" charset="0"/>
                <a:ea typeface="Times New Roman" charset="0"/>
                <a:cs typeface="Times New Roman" charset="0"/>
              </a:rPr>
              <a:t>And the sea gave up the dead who were in it, Death and Hades gave up the dead who were in them, and they were judged, each one of them, according to what they had done.  </a:t>
            </a:r>
            <a:r>
              <a:rPr lang="en-AU" sz="2800" b="1" baseline="30000" dirty="0">
                <a:solidFill>
                  <a:schemeClr val="bg1"/>
                </a:solidFill>
                <a:latin typeface="Times New Roman" charset="0"/>
                <a:ea typeface="Times New Roman" charset="0"/>
                <a:cs typeface="Times New Roman" charset="0"/>
              </a:rPr>
              <a:t>14 </a:t>
            </a:r>
            <a:r>
              <a:rPr lang="en-AU" sz="2800" dirty="0">
                <a:solidFill>
                  <a:schemeClr val="bg1"/>
                </a:solidFill>
                <a:latin typeface="Times New Roman" charset="0"/>
                <a:ea typeface="Times New Roman" charset="0"/>
                <a:cs typeface="Times New Roman" charset="0"/>
              </a:rPr>
              <a:t>Then Death and Hades were thrown into the lake of fire.  This is the second death, the lake of fire.  </a:t>
            </a:r>
            <a:r>
              <a:rPr lang="en-AU" sz="2800" b="1" baseline="30000" dirty="0">
                <a:solidFill>
                  <a:schemeClr val="bg1"/>
                </a:solidFill>
                <a:latin typeface="Times New Roman" charset="0"/>
                <a:ea typeface="Times New Roman" charset="0"/>
                <a:cs typeface="Times New Roman" charset="0"/>
              </a:rPr>
              <a:t>15 </a:t>
            </a:r>
            <a:r>
              <a:rPr lang="en-AU" sz="2800" dirty="0">
                <a:solidFill>
                  <a:schemeClr val="bg1"/>
                </a:solidFill>
                <a:latin typeface="Times New Roman" charset="0"/>
                <a:ea typeface="Times New Roman" charset="0"/>
                <a:cs typeface="Times New Roman" charset="0"/>
              </a:rPr>
              <a:t>And if anyone’s name was not found written in the book of life, he was thrown into the lake of fire.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23" y="-50450"/>
            <a:ext cx="2232248"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Postmillennial</a:t>
            </a:r>
          </a:p>
        </p:txBody>
      </p:sp>
      <p:cxnSp>
        <p:nvCxnSpPr>
          <p:cNvPr id="4" name="Straight Connector 3"/>
          <p:cNvCxnSpPr/>
          <p:nvPr/>
        </p:nvCxnSpPr>
        <p:spPr>
          <a:xfrm>
            <a:off x="323528" y="434244"/>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35496" y="794284"/>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33200" y="1777380"/>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14" name="Right Triangle 13"/>
          <p:cNvSpPr/>
          <p:nvPr/>
        </p:nvSpPr>
        <p:spPr>
          <a:xfrm>
            <a:off x="48072" y="605319"/>
            <a:ext cx="6391470" cy="1106589"/>
          </a:xfrm>
          <a:custGeom>
            <a:avLst/>
            <a:gdLst>
              <a:gd name="connsiteX0" fmla="*/ 0 w 3312368"/>
              <a:gd name="connsiteY0" fmla="*/ 612068 h 612068"/>
              <a:gd name="connsiteX1" fmla="*/ 0 w 3312368"/>
              <a:gd name="connsiteY1" fmla="*/ 0 h 612068"/>
              <a:gd name="connsiteX2" fmla="*/ 3312368 w 3312368"/>
              <a:gd name="connsiteY2" fmla="*/ 612068 h 612068"/>
              <a:gd name="connsiteX3" fmla="*/ 0 w 3312368"/>
              <a:gd name="connsiteY3" fmla="*/ 612068 h 612068"/>
              <a:gd name="connsiteX0" fmla="*/ 0 w 3321698"/>
              <a:gd name="connsiteY0" fmla="*/ 546754 h 546754"/>
              <a:gd name="connsiteX1" fmla="*/ 3321698 w 3321698"/>
              <a:gd name="connsiteY1" fmla="*/ 0 h 546754"/>
              <a:gd name="connsiteX2" fmla="*/ 3312368 w 3321698"/>
              <a:gd name="connsiteY2" fmla="*/ 546754 h 546754"/>
              <a:gd name="connsiteX3" fmla="*/ 0 w 3321698"/>
              <a:gd name="connsiteY3" fmla="*/ 546754 h 546754"/>
              <a:gd name="connsiteX0" fmla="*/ 0 w 3312368"/>
              <a:gd name="connsiteY0" fmla="*/ 556085 h 556085"/>
              <a:gd name="connsiteX1" fmla="*/ 3293706 w 3312368"/>
              <a:gd name="connsiteY1" fmla="*/ 0 h 556085"/>
              <a:gd name="connsiteX2" fmla="*/ 3312368 w 3312368"/>
              <a:gd name="connsiteY2" fmla="*/ 556085 h 556085"/>
              <a:gd name="connsiteX3" fmla="*/ 0 w 3312368"/>
              <a:gd name="connsiteY3" fmla="*/ 556085 h 556085"/>
              <a:gd name="connsiteX0" fmla="*/ 0 w 3312368"/>
              <a:gd name="connsiteY0" fmla="*/ 556085 h 556085"/>
              <a:gd name="connsiteX1" fmla="*/ 3256383 w 3312368"/>
              <a:gd name="connsiteY1" fmla="*/ 0 h 556085"/>
              <a:gd name="connsiteX2" fmla="*/ 3312368 w 3312368"/>
              <a:gd name="connsiteY2" fmla="*/ 556085 h 556085"/>
              <a:gd name="connsiteX3" fmla="*/ 0 w 3312368"/>
              <a:gd name="connsiteY3" fmla="*/ 556085 h 556085"/>
              <a:gd name="connsiteX0" fmla="*/ 0 w 3321697"/>
              <a:gd name="connsiteY0" fmla="*/ 565415 h 565415"/>
              <a:gd name="connsiteX1" fmla="*/ 3321697 w 3321697"/>
              <a:gd name="connsiteY1" fmla="*/ 0 h 565415"/>
              <a:gd name="connsiteX2" fmla="*/ 3312368 w 3321697"/>
              <a:gd name="connsiteY2" fmla="*/ 565415 h 565415"/>
              <a:gd name="connsiteX3" fmla="*/ 0 w 3321697"/>
              <a:gd name="connsiteY3" fmla="*/ 565415 h 565415"/>
              <a:gd name="connsiteX0" fmla="*/ 0 w 3340359"/>
              <a:gd name="connsiteY0" fmla="*/ 584076 h 584076"/>
              <a:gd name="connsiteX1" fmla="*/ 3340359 w 3340359"/>
              <a:gd name="connsiteY1" fmla="*/ 0 h 584076"/>
              <a:gd name="connsiteX2" fmla="*/ 3312368 w 3340359"/>
              <a:gd name="connsiteY2" fmla="*/ 584076 h 584076"/>
              <a:gd name="connsiteX3" fmla="*/ 0 w 3340359"/>
              <a:gd name="connsiteY3" fmla="*/ 584076 h 584076"/>
              <a:gd name="connsiteX0" fmla="*/ 0 w 3321698"/>
              <a:gd name="connsiteY0" fmla="*/ 593406 h 593406"/>
              <a:gd name="connsiteX1" fmla="*/ 3321698 w 3321698"/>
              <a:gd name="connsiteY1" fmla="*/ 0 h 593406"/>
              <a:gd name="connsiteX2" fmla="*/ 3312368 w 3321698"/>
              <a:gd name="connsiteY2" fmla="*/ 593406 h 593406"/>
              <a:gd name="connsiteX3" fmla="*/ 0 w 3321698"/>
              <a:gd name="connsiteY3" fmla="*/ 593406 h 593406"/>
              <a:gd name="connsiteX0" fmla="*/ 0 w 5001208"/>
              <a:gd name="connsiteY0" fmla="*/ 733365 h 733365"/>
              <a:gd name="connsiteX1" fmla="*/ 5001208 w 5001208"/>
              <a:gd name="connsiteY1" fmla="*/ 0 h 733365"/>
              <a:gd name="connsiteX2" fmla="*/ 4991878 w 5001208"/>
              <a:gd name="connsiteY2" fmla="*/ 593406 h 733365"/>
              <a:gd name="connsiteX3" fmla="*/ 0 w 5001208"/>
              <a:gd name="connsiteY3" fmla="*/ 733365 h 733365"/>
              <a:gd name="connsiteX0" fmla="*/ 0 w 5001208"/>
              <a:gd name="connsiteY0" fmla="*/ 733365 h 733365"/>
              <a:gd name="connsiteX1" fmla="*/ 5001208 w 5001208"/>
              <a:gd name="connsiteY1" fmla="*/ 0 h 733365"/>
              <a:gd name="connsiteX2" fmla="*/ 4991878 w 5001208"/>
              <a:gd name="connsiteY2" fmla="*/ 714704 h 733365"/>
              <a:gd name="connsiteX3" fmla="*/ 0 w 5001208"/>
              <a:gd name="connsiteY3" fmla="*/ 733365 h 733365"/>
              <a:gd name="connsiteX0" fmla="*/ 0 w 4991878"/>
              <a:gd name="connsiteY0" fmla="*/ 938638 h 938638"/>
              <a:gd name="connsiteX1" fmla="*/ 4973216 w 4991878"/>
              <a:gd name="connsiteY1" fmla="*/ 0 h 938638"/>
              <a:gd name="connsiteX2" fmla="*/ 4991878 w 4991878"/>
              <a:gd name="connsiteY2" fmla="*/ 919977 h 938638"/>
              <a:gd name="connsiteX3" fmla="*/ 0 w 4991878"/>
              <a:gd name="connsiteY3" fmla="*/ 938638 h 938638"/>
              <a:gd name="connsiteX0" fmla="*/ 0 w 4991878"/>
              <a:gd name="connsiteY0" fmla="*/ 938638 h 938638"/>
              <a:gd name="connsiteX1" fmla="*/ 4945225 w 4991878"/>
              <a:gd name="connsiteY1" fmla="*/ 0 h 938638"/>
              <a:gd name="connsiteX2" fmla="*/ 4991878 w 4991878"/>
              <a:gd name="connsiteY2" fmla="*/ 919977 h 938638"/>
              <a:gd name="connsiteX3" fmla="*/ 0 w 4991878"/>
              <a:gd name="connsiteY3" fmla="*/ 938638 h 938638"/>
              <a:gd name="connsiteX0" fmla="*/ 0 w 4991878"/>
              <a:gd name="connsiteY0" fmla="*/ 947968 h 947968"/>
              <a:gd name="connsiteX1" fmla="*/ 4963886 w 4991878"/>
              <a:gd name="connsiteY1" fmla="*/ 0 h 947968"/>
              <a:gd name="connsiteX2" fmla="*/ 4991878 w 4991878"/>
              <a:gd name="connsiteY2" fmla="*/ 929307 h 947968"/>
              <a:gd name="connsiteX3" fmla="*/ 0 w 4991878"/>
              <a:gd name="connsiteY3" fmla="*/ 947968 h 947968"/>
              <a:gd name="connsiteX0" fmla="*/ 0 w 6391470"/>
              <a:gd name="connsiteY0" fmla="*/ 947968 h 947968"/>
              <a:gd name="connsiteX1" fmla="*/ 4963886 w 6391470"/>
              <a:gd name="connsiteY1" fmla="*/ 0 h 947968"/>
              <a:gd name="connsiteX2" fmla="*/ 6391470 w 6391470"/>
              <a:gd name="connsiteY2" fmla="*/ 947968 h 947968"/>
              <a:gd name="connsiteX3" fmla="*/ 0 w 6391470"/>
              <a:gd name="connsiteY3" fmla="*/ 947968 h 947968"/>
              <a:gd name="connsiteX0" fmla="*/ 0 w 6391470"/>
              <a:gd name="connsiteY0" fmla="*/ 1106589 h 1106589"/>
              <a:gd name="connsiteX1" fmla="*/ 6382139 w 6391470"/>
              <a:gd name="connsiteY1" fmla="*/ 0 h 1106589"/>
              <a:gd name="connsiteX2" fmla="*/ 6391470 w 6391470"/>
              <a:gd name="connsiteY2" fmla="*/ 1106589 h 1106589"/>
              <a:gd name="connsiteX3" fmla="*/ 0 w 6391470"/>
              <a:gd name="connsiteY3" fmla="*/ 1106589 h 1106589"/>
            </a:gdLst>
            <a:ahLst/>
            <a:cxnLst>
              <a:cxn ang="0">
                <a:pos x="connsiteX0" y="connsiteY0"/>
              </a:cxn>
              <a:cxn ang="0">
                <a:pos x="connsiteX1" y="connsiteY1"/>
              </a:cxn>
              <a:cxn ang="0">
                <a:pos x="connsiteX2" y="connsiteY2"/>
              </a:cxn>
              <a:cxn ang="0">
                <a:pos x="connsiteX3" y="connsiteY3"/>
              </a:cxn>
            </a:cxnLst>
            <a:rect l="l" t="t" r="r" b="b"/>
            <a:pathLst>
              <a:path w="6391470" h="1106589">
                <a:moveTo>
                  <a:pt x="0" y="1106589"/>
                </a:moveTo>
                <a:lnTo>
                  <a:pt x="6382139" y="0"/>
                </a:lnTo>
                <a:cubicBezTo>
                  <a:pt x="6385249" y="368863"/>
                  <a:pt x="6388360" y="737726"/>
                  <a:pt x="6391470" y="1106589"/>
                </a:cubicBezTo>
                <a:lnTo>
                  <a:pt x="0" y="1106589"/>
                </a:lnTo>
                <a:close/>
              </a:path>
            </a:pathLst>
          </a:cu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18" name="TextBox 17"/>
          <p:cNvSpPr txBox="1"/>
          <p:nvPr/>
        </p:nvSpPr>
        <p:spPr>
          <a:xfrm>
            <a:off x="1086610" y="1004653"/>
            <a:ext cx="5328592" cy="707886"/>
          </a:xfrm>
          <a:prstGeom prst="rect">
            <a:avLst/>
          </a:prstGeom>
          <a:noFill/>
        </p:spPr>
        <p:txBody>
          <a:bodyPr wrap="square" rtlCol="0">
            <a:spAutoFit/>
          </a:bodyPr>
          <a:lstStyle/>
          <a:p>
            <a:pPr algn="r"/>
            <a:r>
              <a:rPr lang="en-AU" sz="2000" dirty="0" smtClean="0">
                <a:latin typeface="Times New Roman" charset="0"/>
                <a:ea typeface="Times New Roman" charset="0"/>
                <a:cs typeface="Times New Roman" charset="0"/>
              </a:rPr>
              <a:t>1000 years		</a:t>
            </a:r>
          </a:p>
          <a:p>
            <a:pPr algn="r"/>
            <a:r>
              <a:rPr lang="en-AU" sz="2000" dirty="0" smtClean="0">
                <a:latin typeface="Times New Roman" charset="0"/>
                <a:ea typeface="Times New Roman" charset="0"/>
                <a:cs typeface="Times New Roman" charset="0"/>
              </a:rPr>
              <a:t>Of expansion and prosperity of the church</a:t>
            </a:r>
            <a:endParaRPr lang="en-AU" sz="2000" dirty="0">
              <a:latin typeface="Times New Roman" charset="0"/>
              <a:ea typeface="Times New Roman" charset="0"/>
              <a:cs typeface="Times New Roman" charset="0"/>
            </a:endParaRPr>
          </a:p>
        </p:txBody>
      </p:sp>
      <p:sp>
        <p:nvSpPr>
          <p:cNvPr id="21" name="TextBox 20"/>
          <p:cNvSpPr txBox="1"/>
          <p:nvPr/>
        </p:nvSpPr>
        <p:spPr>
          <a:xfrm>
            <a:off x="6415202" y="17879"/>
            <a:ext cx="2633143" cy="163121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a:t>
            </a:r>
          </a:p>
          <a:p>
            <a:r>
              <a:rPr lang="en-US" sz="2000" dirty="0" smtClean="0">
                <a:solidFill>
                  <a:srgbClr val="FFFF00"/>
                </a:solidFill>
                <a:latin typeface="Times New Roman" charset="0"/>
                <a:ea typeface="Times New Roman" charset="0"/>
                <a:cs typeface="Times New Roman" charset="0"/>
              </a:rPr>
              <a:t>Resurrection of </a:t>
            </a:r>
          </a:p>
          <a:p>
            <a:r>
              <a:rPr lang="en-US" sz="2000" dirty="0" smtClean="0">
                <a:solidFill>
                  <a:srgbClr val="FFFF00"/>
                </a:solidFill>
                <a:latin typeface="Times New Roman" charset="0"/>
                <a:ea typeface="Times New Roman" charset="0"/>
                <a:cs typeface="Times New Roman" charset="0"/>
              </a:rPr>
              <a:t>the dead;</a:t>
            </a:r>
          </a:p>
          <a:p>
            <a:r>
              <a:rPr lang="en-US" sz="2000" dirty="0" smtClean="0">
                <a:solidFill>
                  <a:srgbClr val="FFFF00"/>
                </a:solidFill>
                <a:latin typeface="Times New Roman" charset="0"/>
                <a:ea typeface="Times New Roman" charset="0"/>
                <a:cs typeface="Times New Roman" charset="0"/>
              </a:rPr>
              <a:t>Judgment;  New heavens /new earth</a:t>
            </a: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23" y="-50450"/>
            <a:ext cx="2232248"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Postmillennial</a:t>
            </a:r>
          </a:p>
        </p:txBody>
      </p:sp>
      <p:cxnSp>
        <p:nvCxnSpPr>
          <p:cNvPr id="4" name="Straight Connector 3"/>
          <p:cNvCxnSpPr/>
          <p:nvPr/>
        </p:nvCxnSpPr>
        <p:spPr>
          <a:xfrm>
            <a:off x="323528" y="434244"/>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35496" y="794284"/>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33200" y="1777380"/>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14" name="Right Triangle 13"/>
          <p:cNvSpPr/>
          <p:nvPr/>
        </p:nvSpPr>
        <p:spPr>
          <a:xfrm>
            <a:off x="48072" y="605319"/>
            <a:ext cx="6391470" cy="1106589"/>
          </a:xfrm>
          <a:custGeom>
            <a:avLst/>
            <a:gdLst>
              <a:gd name="connsiteX0" fmla="*/ 0 w 3312368"/>
              <a:gd name="connsiteY0" fmla="*/ 612068 h 612068"/>
              <a:gd name="connsiteX1" fmla="*/ 0 w 3312368"/>
              <a:gd name="connsiteY1" fmla="*/ 0 h 612068"/>
              <a:gd name="connsiteX2" fmla="*/ 3312368 w 3312368"/>
              <a:gd name="connsiteY2" fmla="*/ 612068 h 612068"/>
              <a:gd name="connsiteX3" fmla="*/ 0 w 3312368"/>
              <a:gd name="connsiteY3" fmla="*/ 612068 h 612068"/>
              <a:gd name="connsiteX0" fmla="*/ 0 w 3321698"/>
              <a:gd name="connsiteY0" fmla="*/ 546754 h 546754"/>
              <a:gd name="connsiteX1" fmla="*/ 3321698 w 3321698"/>
              <a:gd name="connsiteY1" fmla="*/ 0 h 546754"/>
              <a:gd name="connsiteX2" fmla="*/ 3312368 w 3321698"/>
              <a:gd name="connsiteY2" fmla="*/ 546754 h 546754"/>
              <a:gd name="connsiteX3" fmla="*/ 0 w 3321698"/>
              <a:gd name="connsiteY3" fmla="*/ 546754 h 546754"/>
              <a:gd name="connsiteX0" fmla="*/ 0 w 3312368"/>
              <a:gd name="connsiteY0" fmla="*/ 556085 h 556085"/>
              <a:gd name="connsiteX1" fmla="*/ 3293706 w 3312368"/>
              <a:gd name="connsiteY1" fmla="*/ 0 h 556085"/>
              <a:gd name="connsiteX2" fmla="*/ 3312368 w 3312368"/>
              <a:gd name="connsiteY2" fmla="*/ 556085 h 556085"/>
              <a:gd name="connsiteX3" fmla="*/ 0 w 3312368"/>
              <a:gd name="connsiteY3" fmla="*/ 556085 h 556085"/>
              <a:gd name="connsiteX0" fmla="*/ 0 w 3312368"/>
              <a:gd name="connsiteY0" fmla="*/ 556085 h 556085"/>
              <a:gd name="connsiteX1" fmla="*/ 3256383 w 3312368"/>
              <a:gd name="connsiteY1" fmla="*/ 0 h 556085"/>
              <a:gd name="connsiteX2" fmla="*/ 3312368 w 3312368"/>
              <a:gd name="connsiteY2" fmla="*/ 556085 h 556085"/>
              <a:gd name="connsiteX3" fmla="*/ 0 w 3312368"/>
              <a:gd name="connsiteY3" fmla="*/ 556085 h 556085"/>
              <a:gd name="connsiteX0" fmla="*/ 0 w 3321697"/>
              <a:gd name="connsiteY0" fmla="*/ 565415 h 565415"/>
              <a:gd name="connsiteX1" fmla="*/ 3321697 w 3321697"/>
              <a:gd name="connsiteY1" fmla="*/ 0 h 565415"/>
              <a:gd name="connsiteX2" fmla="*/ 3312368 w 3321697"/>
              <a:gd name="connsiteY2" fmla="*/ 565415 h 565415"/>
              <a:gd name="connsiteX3" fmla="*/ 0 w 3321697"/>
              <a:gd name="connsiteY3" fmla="*/ 565415 h 565415"/>
              <a:gd name="connsiteX0" fmla="*/ 0 w 3340359"/>
              <a:gd name="connsiteY0" fmla="*/ 584076 h 584076"/>
              <a:gd name="connsiteX1" fmla="*/ 3340359 w 3340359"/>
              <a:gd name="connsiteY1" fmla="*/ 0 h 584076"/>
              <a:gd name="connsiteX2" fmla="*/ 3312368 w 3340359"/>
              <a:gd name="connsiteY2" fmla="*/ 584076 h 584076"/>
              <a:gd name="connsiteX3" fmla="*/ 0 w 3340359"/>
              <a:gd name="connsiteY3" fmla="*/ 584076 h 584076"/>
              <a:gd name="connsiteX0" fmla="*/ 0 w 3321698"/>
              <a:gd name="connsiteY0" fmla="*/ 593406 h 593406"/>
              <a:gd name="connsiteX1" fmla="*/ 3321698 w 3321698"/>
              <a:gd name="connsiteY1" fmla="*/ 0 h 593406"/>
              <a:gd name="connsiteX2" fmla="*/ 3312368 w 3321698"/>
              <a:gd name="connsiteY2" fmla="*/ 593406 h 593406"/>
              <a:gd name="connsiteX3" fmla="*/ 0 w 3321698"/>
              <a:gd name="connsiteY3" fmla="*/ 593406 h 593406"/>
              <a:gd name="connsiteX0" fmla="*/ 0 w 5001208"/>
              <a:gd name="connsiteY0" fmla="*/ 733365 h 733365"/>
              <a:gd name="connsiteX1" fmla="*/ 5001208 w 5001208"/>
              <a:gd name="connsiteY1" fmla="*/ 0 h 733365"/>
              <a:gd name="connsiteX2" fmla="*/ 4991878 w 5001208"/>
              <a:gd name="connsiteY2" fmla="*/ 593406 h 733365"/>
              <a:gd name="connsiteX3" fmla="*/ 0 w 5001208"/>
              <a:gd name="connsiteY3" fmla="*/ 733365 h 733365"/>
              <a:gd name="connsiteX0" fmla="*/ 0 w 5001208"/>
              <a:gd name="connsiteY0" fmla="*/ 733365 h 733365"/>
              <a:gd name="connsiteX1" fmla="*/ 5001208 w 5001208"/>
              <a:gd name="connsiteY1" fmla="*/ 0 h 733365"/>
              <a:gd name="connsiteX2" fmla="*/ 4991878 w 5001208"/>
              <a:gd name="connsiteY2" fmla="*/ 714704 h 733365"/>
              <a:gd name="connsiteX3" fmla="*/ 0 w 5001208"/>
              <a:gd name="connsiteY3" fmla="*/ 733365 h 733365"/>
              <a:gd name="connsiteX0" fmla="*/ 0 w 4991878"/>
              <a:gd name="connsiteY0" fmla="*/ 938638 h 938638"/>
              <a:gd name="connsiteX1" fmla="*/ 4973216 w 4991878"/>
              <a:gd name="connsiteY1" fmla="*/ 0 h 938638"/>
              <a:gd name="connsiteX2" fmla="*/ 4991878 w 4991878"/>
              <a:gd name="connsiteY2" fmla="*/ 919977 h 938638"/>
              <a:gd name="connsiteX3" fmla="*/ 0 w 4991878"/>
              <a:gd name="connsiteY3" fmla="*/ 938638 h 938638"/>
              <a:gd name="connsiteX0" fmla="*/ 0 w 4991878"/>
              <a:gd name="connsiteY0" fmla="*/ 938638 h 938638"/>
              <a:gd name="connsiteX1" fmla="*/ 4945225 w 4991878"/>
              <a:gd name="connsiteY1" fmla="*/ 0 h 938638"/>
              <a:gd name="connsiteX2" fmla="*/ 4991878 w 4991878"/>
              <a:gd name="connsiteY2" fmla="*/ 919977 h 938638"/>
              <a:gd name="connsiteX3" fmla="*/ 0 w 4991878"/>
              <a:gd name="connsiteY3" fmla="*/ 938638 h 938638"/>
              <a:gd name="connsiteX0" fmla="*/ 0 w 4991878"/>
              <a:gd name="connsiteY0" fmla="*/ 947968 h 947968"/>
              <a:gd name="connsiteX1" fmla="*/ 4963886 w 4991878"/>
              <a:gd name="connsiteY1" fmla="*/ 0 h 947968"/>
              <a:gd name="connsiteX2" fmla="*/ 4991878 w 4991878"/>
              <a:gd name="connsiteY2" fmla="*/ 929307 h 947968"/>
              <a:gd name="connsiteX3" fmla="*/ 0 w 4991878"/>
              <a:gd name="connsiteY3" fmla="*/ 947968 h 947968"/>
              <a:gd name="connsiteX0" fmla="*/ 0 w 6391470"/>
              <a:gd name="connsiteY0" fmla="*/ 947968 h 947968"/>
              <a:gd name="connsiteX1" fmla="*/ 4963886 w 6391470"/>
              <a:gd name="connsiteY1" fmla="*/ 0 h 947968"/>
              <a:gd name="connsiteX2" fmla="*/ 6391470 w 6391470"/>
              <a:gd name="connsiteY2" fmla="*/ 947968 h 947968"/>
              <a:gd name="connsiteX3" fmla="*/ 0 w 6391470"/>
              <a:gd name="connsiteY3" fmla="*/ 947968 h 947968"/>
              <a:gd name="connsiteX0" fmla="*/ 0 w 6391470"/>
              <a:gd name="connsiteY0" fmla="*/ 1106589 h 1106589"/>
              <a:gd name="connsiteX1" fmla="*/ 6382139 w 6391470"/>
              <a:gd name="connsiteY1" fmla="*/ 0 h 1106589"/>
              <a:gd name="connsiteX2" fmla="*/ 6391470 w 6391470"/>
              <a:gd name="connsiteY2" fmla="*/ 1106589 h 1106589"/>
              <a:gd name="connsiteX3" fmla="*/ 0 w 6391470"/>
              <a:gd name="connsiteY3" fmla="*/ 1106589 h 1106589"/>
            </a:gdLst>
            <a:ahLst/>
            <a:cxnLst>
              <a:cxn ang="0">
                <a:pos x="connsiteX0" y="connsiteY0"/>
              </a:cxn>
              <a:cxn ang="0">
                <a:pos x="connsiteX1" y="connsiteY1"/>
              </a:cxn>
              <a:cxn ang="0">
                <a:pos x="connsiteX2" y="connsiteY2"/>
              </a:cxn>
              <a:cxn ang="0">
                <a:pos x="connsiteX3" y="connsiteY3"/>
              </a:cxn>
            </a:cxnLst>
            <a:rect l="l" t="t" r="r" b="b"/>
            <a:pathLst>
              <a:path w="6391470" h="1106589">
                <a:moveTo>
                  <a:pt x="0" y="1106589"/>
                </a:moveTo>
                <a:lnTo>
                  <a:pt x="6382139" y="0"/>
                </a:lnTo>
                <a:cubicBezTo>
                  <a:pt x="6385249" y="368863"/>
                  <a:pt x="6388360" y="737726"/>
                  <a:pt x="6391470" y="1106589"/>
                </a:cubicBezTo>
                <a:lnTo>
                  <a:pt x="0" y="1106589"/>
                </a:lnTo>
                <a:close/>
              </a:path>
            </a:pathLst>
          </a:cu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18" name="TextBox 17"/>
          <p:cNvSpPr txBox="1"/>
          <p:nvPr/>
        </p:nvSpPr>
        <p:spPr>
          <a:xfrm>
            <a:off x="1086610" y="1004653"/>
            <a:ext cx="5328592" cy="707886"/>
          </a:xfrm>
          <a:prstGeom prst="rect">
            <a:avLst/>
          </a:prstGeom>
          <a:noFill/>
        </p:spPr>
        <p:txBody>
          <a:bodyPr wrap="square" rtlCol="0">
            <a:spAutoFit/>
          </a:bodyPr>
          <a:lstStyle/>
          <a:p>
            <a:pPr algn="r"/>
            <a:r>
              <a:rPr lang="en-AU" sz="2000" dirty="0" smtClean="0">
                <a:latin typeface="Times New Roman" charset="0"/>
                <a:ea typeface="Times New Roman" charset="0"/>
                <a:cs typeface="Times New Roman" charset="0"/>
              </a:rPr>
              <a:t>1000 years		</a:t>
            </a:r>
          </a:p>
          <a:p>
            <a:pPr algn="r"/>
            <a:r>
              <a:rPr lang="en-AU" sz="2000" dirty="0" smtClean="0">
                <a:latin typeface="Times New Roman" charset="0"/>
                <a:ea typeface="Times New Roman" charset="0"/>
                <a:cs typeface="Times New Roman" charset="0"/>
              </a:rPr>
              <a:t>Of expansion and prosperity of the church</a:t>
            </a:r>
            <a:endParaRPr lang="en-AU" sz="2000" dirty="0">
              <a:latin typeface="Times New Roman" charset="0"/>
              <a:ea typeface="Times New Roman" charset="0"/>
              <a:cs typeface="Times New Roman" charset="0"/>
            </a:endParaRPr>
          </a:p>
        </p:txBody>
      </p:sp>
      <p:sp>
        <p:nvSpPr>
          <p:cNvPr id="21" name="TextBox 20"/>
          <p:cNvSpPr txBox="1"/>
          <p:nvPr/>
        </p:nvSpPr>
        <p:spPr>
          <a:xfrm>
            <a:off x="6415202" y="17879"/>
            <a:ext cx="2633143" cy="163121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a:t>
            </a:r>
          </a:p>
          <a:p>
            <a:r>
              <a:rPr lang="en-US" sz="2000" dirty="0" smtClean="0">
                <a:solidFill>
                  <a:srgbClr val="FFFF00"/>
                </a:solidFill>
                <a:latin typeface="Times New Roman" charset="0"/>
                <a:ea typeface="Times New Roman" charset="0"/>
                <a:cs typeface="Times New Roman" charset="0"/>
              </a:rPr>
              <a:t>Resurrection of </a:t>
            </a:r>
          </a:p>
          <a:p>
            <a:r>
              <a:rPr lang="en-US" sz="2000" dirty="0" smtClean="0">
                <a:solidFill>
                  <a:srgbClr val="FFFF00"/>
                </a:solidFill>
                <a:latin typeface="Times New Roman" charset="0"/>
                <a:ea typeface="Times New Roman" charset="0"/>
                <a:cs typeface="Times New Roman" charset="0"/>
              </a:rPr>
              <a:t>the dead;</a:t>
            </a:r>
          </a:p>
          <a:p>
            <a:r>
              <a:rPr lang="en-US" sz="2000" dirty="0" smtClean="0">
                <a:solidFill>
                  <a:srgbClr val="FFFF00"/>
                </a:solidFill>
                <a:latin typeface="Times New Roman" charset="0"/>
                <a:ea typeface="Times New Roman" charset="0"/>
                <a:cs typeface="Times New Roman" charset="0"/>
              </a:rPr>
              <a:t>Judgment;  New heavens /new earth</a:t>
            </a:r>
          </a:p>
        </p:txBody>
      </p:sp>
      <p:sp>
        <p:nvSpPr>
          <p:cNvPr id="23" name="TextBox 22"/>
          <p:cNvSpPr txBox="1"/>
          <p:nvPr/>
        </p:nvSpPr>
        <p:spPr>
          <a:xfrm>
            <a:off x="-5363" y="2190000"/>
            <a:ext cx="2021533"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Premillennial</a:t>
            </a:r>
          </a:p>
        </p:txBody>
      </p:sp>
      <p:cxnSp>
        <p:nvCxnSpPr>
          <p:cNvPr id="25" name="Straight Connector 24"/>
          <p:cNvCxnSpPr/>
          <p:nvPr/>
        </p:nvCxnSpPr>
        <p:spPr>
          <a:xfrm>
            <a:off x="330742" y="2594925"/>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42710" y="2954965"/>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0" y="3755609"/>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954842" y="2273195"/>
            <a:ext cx="2460480" cy="1323439"/>
          </a:xfrm>
          <a:prstGeom prst="rect">
            <a:avLst/>
          </a:prstGeom>
          <a:noFill/>
          <a:ln>
            <a:solidFill>
              <a:srgbClr val="FFFF00"/>
            </a:solidFill>
          </a:ln>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 kills those who are not Christians</a:t>
            </a:r>
            <a:r>
              <a:rPr lang="en-US" sz="2000" smtClean="0">
                <a:solidFill>
                  <a:srgbClr val="FFFF00"/>
                </a:solidFill>
                <a:latin typeface="Times New Roman" charset="0"/>
                <a:ea typeface="Times New Roman" charset="0"/>
                <a:cs typeface="Times New Roman" charset="0"/>
              </a:rPr>
              <a:t>, Christians are raised</a:t>
            </a:r>
            <a:endParaRPr lang="en-US" sz="2000" dirty="0" smtClean="0">
              <a:solidFill>
                <a:srgbClr val="FFFF00"/>
              </a:solidFill>
              <a:latin typeface="Times New Roman" charset="0"/>
              <a:ea typeface="Times New Roman" charset="0"/>
              <a:cs typeface="Times New Roman" charset="0"/>
            </a:endParaRPr>
          </a:p>
        </p:txBody>
      </p:sp>
      <p:sp>
        <p:nvSpPr>
          <p:cNvPr id="31" name="Cross 30"/>
          <p:cNvSpPr/>
          <p:nvPr/>
        </p:nvSpPr>
        <p:spPr>
          <a:xfrm rot="2809461">
            <a:off x="3022420" y="3550447"/>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32" name="TextBox 31"/>
          <p:cNvSpPr txBox="1"/>
          <p:nvPr/>
        </p:nvSpPr>
        <p:spPr>
          <a:xfrm>
            <a:off x="7012614" y="2327819"/>
            <a:ext cx="1934714" cy="1323439"/>
          </a:xfrm>
          <a:prstGeom prst="rect">
            <a:avLst/>
          </a:prstGeom>
          <a:noFill/>
          <a:ln>
            <a:solidFill>
              <a:srgbClr val="FFFF00"/>
            </a:solidFill>
          </a:ln>
        </p:spPr>
        <p:txBody>
          <a:bodyPr wrap="square" rtlCol="0">
            <a:spAutoFit/>
          </a:bodyPr>
          <a:lstStyle/>
          <a:p>
            <a:r>
              <a:rPr lang="en-US" sz="2000" dirty="0" smtClean="0">
                <a:solidFill>
                  <a:srgbClr val="FFFF00"/>
                </a:solidFill>
                <a:latin typeface="Times New Roman" charset="0"/>
                <a:ea typeface="Times New Roman" charset="0"/>
                <a:cs typeface="Times New Roman" charset="0"/>
              </a:rPr>
              <a:t>Satan released; Final battle; wicked raised </a:t>
            </a:r>
            <a:r>
              <a:rPr lang="en-US" sz="2000" smtClean="0">
                <a:solidFill>
                  <a:srgbClr val="FFFF00"/>
                </a:solidFill>
                <a:latin typeface="Times New Roman" charset="0"/>
                <a:ea typeface="Times New Roman" charset="0"/>
                <a:cs typeface="Times New Roman" charset="0"/>
              </a:rPr>
              <a:t>to judgment</a:t>
            </a:r>
            <a:endParaRPr lang="en-US" sz="2000" dirty="0" smtClean="0">
              <a:solidFill>
                <a:srgbClr val="FFFF00"/>
              </a:solidFill>
              <a:latin typeface="Times New Roman" charset="0"/>
              <a:ea typeface="Times New Roman" charset="0"/>
              <a:cs typeface="Times New Roman" charset="0"/>
            </a:endParaRPr>
          </a:p>
        </p:txBody>
      </p:sp>
      <p:sp>
        <p:nvSpPr>
          <p:cNvPr id="33" name="TextBox 32"/>
          <p:cNvSpPr txBox="1"/>
          <p:nvPr/>
        </p:nvSpPr>
        <p:spPr>
          <a:xfrm>
            <a:off x="4487583" y="2292844"/>
            <a:ext cx="2309007" cy="1323439"/>
          </a:xfrm>
          <a:prstGeom prst="rect">
            <a:avLst/>
          </a:prstGeom>
          <a:solidFill>
            <a:schemeClr val="bg1"/>
          </a:solidFill>
          <a:ln>
            <a:solidFill>
              <a:srgbClr val="FFFF00"/>
            </a:solidFill>
          </a:ln>
        </p:spPr>
        <p:txBody>
          <a:bodyPr wrap="square" rtlCol="0">
            <a:spAutoFit/>
          </a:bodyPr>
          <a:lstStyle/>
          <a:p>
            <a:r>
              <a:rPr lang="en-US" sz="2000" dirty="0" smtClean="0">
                <a:latin typeface="Times New Roman" charset="0"/>
                <a:ea typeface="Times New Roman" charset="0"/>
                <a:cs typeface="Times New Roman" charset="0"/>
              </a:rPr>
              <a:t>Satan bound; 1000 year reign of Christ &amp; Christians </a:t>
            </a:r>
            <a:r>
              <a:rPr lang="en-US" sz="2000" smtClean="0">
                <a:latin typeface="Times New Roman" charset="0"/>
                <a:ea typeface="Times New Roman" charset="0"/>
                <a:cs typeface="Times New Roman" charset="0"/>
              </a:rPr>
              <a:t>on Earth</a:t>
            </a:r>
            <a:endParaRPr lang="en-US" sz="2000" dirty="0" smtClean="0">
              <a:latin typeface="Times New Roman" charset="0"/>
              <a:ea typeface="Times New Roman" charset="0"/>
              <a:cs typeface="Times New Roman" charset="0"/>
            </a:endParaRPr>
          </a:p>
        </p:txBody>
      </p:sp>
      <p:sp>
        <p:nvSpPr>
          <p:cNvPr id="34" name="Cross 33"/>
          <p:cNvSpPr/>
          <p:nvPr/>
        </p:nvSpPr>
        <p:spPr>
          <a:xfrm rot="2809461">
            <a:off x="6870781" y="3512978"/>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cxnSp>
        <p:nvCxnSpPr>
          <p:cNvPr id="36" name="Straight Connector 35"/>
          <p:cNvCxnSpPr/>
          <p:nvPr/>
        </p:nvCxnSpPr>
        <p:spPr>
          <a:xfrm>
            <a:off x="42710" y="2124421"/>
            <a:ext cx="9095928" cy="5625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8887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23" y="-50450"/>
            <a:ext cx="2232248"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Postmillennial</a:t>
            </a:r>
          </a:p>
        </p:txBody>
      </p:sp>
      <p:cxnSp>
        <p:nvCxnSpPr>
          <p:cNvPr id="4" name="Straight Connector 3"/>
          <p:cNvCxnSpPr/>
          <p:nvPr/>
        </p:nvCxnSpPr>
        <p:spPr>
          <a:xfrm>
            <a:off x="323528" y="434244"/>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35496" y="794284"/>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33200" y="1777380"/>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14" name="Right Triangle 13"/>
          <p:cNvSpPr/>
          <p:nvPr/>
        </p:nvSpPr>
        <p:spPr>
          <a:xfrm>
            <a:off x="48072" y="605319"/>
            <a:ext cx="6391470" cy="1106589"/>
          </a:xfrm>
          <a:custGeom>
            <a:avLst/>
            <a:gdLst>
              <a:gd name="connsiteX0" fmla="*/ 0 w 3312368"/>
              <a:gd name="connsiteY0" fmla="*/ 612068 h 612068"/>
              <a:gd name="connsiteX1" fmla="*/ 0 w 3312368"/>
              <a:gd name="connsiteY1" fmla="*/ 0 h 612068"/>
              <a:gd name="connsiteX2" fmla="*/ 3312368 w 3312368"/>
              <a:gd name="connsiteY2" fmla="*/ 612068 h 612068"/>
              <a:gd name="connsiteX3" fmla="*/ 0 w 3312368"/>
              <a:gd name="connsiteY3" fmla="*/ 612068 h 612068"/>
              <a:gd name="connsiteX0" fmla="*/ 0 w 3321698"/>
              <a:gd name="connsiteY0" fmla="*/ 546754 h 546754"/>
              <a:gd name="connsiteX1" fmla="*/ 3321698 w 3321698"/>
              <a:gd name="connsiteY1" fmla="*/ 0 h 546754"/>
              <a:gd name="connsiteX2" fmla="*/ 3312368 w 3321698"/>
              <a:gd name="connsiteY2" fmla="*/ 546754 h 546754"/>
              <a:gd name="connsiteX3" fmla="*/ 0 w 3321698"/>
              <a:gd name="connsiteY3" fmla="*/ 546754 h 546754"/>
              <a:gd name="connsiteX0" fmla="*/ 0 w 3312368"/>
              <a:gd name="connsiteY0" fmla="*/ 556085 h 556085"/>
              <a:gd name="connsiteX1" fmla="*/ 3293706 w 3312368"/>
              <a:gd name="connsiteY1" fmla="*/ 0 h 556085"/>
              <a:gd name="connsiteX2" fmla="*/ 3312368 w 3312368"/>
              <a:gd name="connsiteY2" fmla="*/ 556085 h 556085"/>
              <a:gd name="connsiteX3" fmla="*/ 0 w 3312368"/>
              <a:gd name="connsiteY3" fmla="*/ 556085 h 556085"/>
              <a:gd name="connsiteX0" fmla="*/ 0 w 3312368"/>
              <a:gd name="connsiteY0" fmla="*/ 556085 h 556085"/>
              <a:gd name="connsiteX1" fmla="*/ 3256383 w 3312368"/>
              <a:gd name="connsiteY1" fmla="*/ 0 h 556085"/>
              <a:gd name="connsiteX2" fmla="*/ 3312368 w 3312368"/>
              <a:gd name="connsiteY2" fmla="*/ 556085 h 556085"/>
              <a:gd name="connsiteX3" fmla="*/ 0 w 3312368"/>
              <a:gd name="connsiteY3" fmla="*/ 556085 h 556085"/>
              <a:gd name="connsiteX0" fmla="*/ 0 w 3321697"/>
              <a:gd name="connsiteY0" fmla="*/ 565415 h 565415"/>
              <a:gd name="connsiteX1" fmla="*/ 3321697 w 3321697"/>
              <a:gd name="connsiteY1" fmla="*/ 0 h 565415"/>
              <a:gd name="connsiteX2" fmla="*/ 3312368 w 3321697"/>
              <a:gd name="connsiteY2" fmla="*/ 565415 h 565415"/>
              <a:gd name="connsiteX3" fmla="*/ 0 w 3321697"/>
              <a:gd name="connsiteY3" fmla="*/ 565415 h 565415"/>
              <a:gd name="connsiteX0" fmla="*/ 0 w 3340359"/>
              <a:gd name="connsiteY0" fmla="*/ 584076 h 584076"/>
              <a:gd name="connsiteX1" fmla="*/ 3340359 w 3340359"/>
              <a:gd name="connsiteY1" fmla="*/ 0 h 584076"/>
              <a:gd name="connsiteX2" fmla="*/ 3312368 w 3340359"/>
              <a:gd name="connsiteY2" fmla="*/ 584076 h 584076"/>
              <a:gd name="connsiteX3" fmla="*/ 0 w 3340359"/>
              <a:gd name="connsiteY3" fmla="*/ 584076 h 584076"/>
              <a:gd name="connsiteX0" fmla="*/ 0 w 3321698"/>
              <a:gd name="connsiteY0" fmla="*/ 593406 h 593406"/>
              <a:gd name="connsiteX1" fmla="*/ 3321698 w 3321698"/>
              <a:gd name="connsiteY1" fmla="*/ 0 h 593406"/>
              <a:gd name="connsiteX2" fmla="*/ 3312368 w 3321698"/>
              <a:gd name="connsiteY2" fmla="*/ 593406 h 593406"/>
              <a:gd name="connsiteX3" fmla="*/ 0 w 3321698"/>
              <a:gd name="connsiteY3" fmla="*/ 593406 h 593406"/>
              <a:gd name="connsiteX0" fmla="*/ 0 w 5001208"/>
              <a:gd name="connsiteY0" fmla="*/ 733365 h 733365"/>
              <a:gd name="connsiteX1" fmla="*/ 5001208 w 5001208"/>
              <a:gd name="connsiteY1" fmla="*/ 0 h 733365"/>
              <a:gd name="connsiteX2" fmla="*/ 4991878 w 5001208"/>
              <a:gd name="connsiteY2" fmla="*/ 593406 h 733365"/>
              <a:gd name="connsiteX3" fmla="*/ 0 w 5001208"/>
              <a:gd name="connsiteY3" fmla="*/ 733365 h 733365"/>
              <a:gd name="connsiteX0" fmla="*/ 0 w 5001208"/>
              <a:gd name="connsiteY0" fmla="*/ 733365 h 733365"/>
              <a:gd name="connsiteX1" fmla="*/ 5001208 w 5001208"/>
              <a:gd name="connsiteY1" fmla="*/ 0 h 733365"/>
              <a:gd name="connsiteX2" fmla="*/ 4991878 w 5001208"/>
              <a:gd name="connsiteY2" fmla="*/ 714704 h 733365"/>
              <a:gd name="connsiteX3" fmla="*/ 0 w 5001208"/>
              <a:gd name="connsiteY3" fmla="*/ 733365 h 733365"/>
              <a:gd name="connsiteX0" fmla="*/ 0 w 4991878"/>
              <a:gd name="connsiteY0" fmla="*/ 938638 h 938638"/>
              <a:gd name="connsiteX1" fmla="*/ 4973216 w 4991878"/>
              <a:gd name="connsiteY1" fmla="*/ 0 h 938638"/>
              <a:gd name="connsiteX2" fmla="*/ 4991878 w 4991878"/>
              <a:gd name="connsiteY2" fmla="*/ 919977 h 938638"/>
              <a:gd name="connsiteX3" fmla="*/ 0 w 4991878"/>
              <a:gd name="connsiteY3" fmla="*/ 938638 h 938638"/>
              <a:gd name="connsiteX0" fmla="*/ 0 w 4991878"/>
              <a:gd name="connsiteY0" fmla="*/ 938638 h 938638"/>
              <a:gd name="connsiteX1" fmla="*/ 4945225 w 4991878"/>
              <a:gd name="connsiteY1" fmla="*/ 0 h 938638"/>
              <a:gd name="connsiteX2" fmla="*/ 4991878 w 4991878"/>
              <a:gd name="connsiteY2" fmla="*/ 919977 h 938638"/>
              <a:gd name="connsiteX3" fmla="*/ 0 w 4991878"/>
              <a:gd name="connsiteY3" fmla="*/ 938638 h 938638"/>
              <a:gd name="connsiteX0" fmla="*/ 0 w 4991878"/>
              <a:gd name="connsiteY0" fmla="*/ 947968 h 947968"/>
              <a:gd name="connsiteX1" fmla="*/ 4963886 w 4991878"/>
              <a:gd name="connsiteY1" fmla="*/ 0 h 947968"/>
              <a:gd name="connsiteX2" fmla="*/ 4991878 w 4991878"/>
              <a:gd name="connsiteY2" fmla="*/ 929307 h 947968"/>
              <a:gd name="connsiteX3" fmla="*/ 0 w 4991878"/>
              <a:gd name="connsiteY3" fmla="*/ 947968 h 947968"/>
              <a:gd name="connsiteX0" fmla="*/ 0 w 6391470"/>
              <a:gd name="connsiteY0" fmla="*/ 947968 h 947968"/>
              <a:gd name="connsiteX1" fmla="*/ 4963886 w 6391470"/>
              <a:gd name="connsiteY1" fmla="*/ 0 h 947968"/>
              <a:gd name="connsiteX2" fmla="*/ 6391470 w 6391470"/>
              <a:gd name="connsiteY2" fmla="*/ 947968 h 947968"/>
              <a:gd name="connsiteX3" fmla="*/ 0 w 6391470"/>
              <a:gd name="connsiteY3" fmla="*/ 947968 h 947968"/>
              <a:gd name="connsiteX0" fmla="*/ 0 w 6391470"/>
              <a:gd name="connsiteY0" fmla="*/ 1106589 h 1106589"/>
              <a:gd name="connsiteX1" fmla="*/ 6382139 w 6391470"/>
              <a:gd name="connsiteY1" fmla="*/ 0 h 1106589"/>
              <a:gd name="connsiteX2" fmla="*/ 6391470 w 6391470"/>
              <a:gd name="connsiteY2" fmla="*/ 1106589 h 1106589"/>
              <a:gd name="connsiteX3" fmla="*/ 0 w 6391470"/>
              <a:gd name="connsiteY3" fmla="*/ 1106589 h 1106589"/>
            </a:gdLst>
            <a:ahLst/>
            <a:cxnLst>
              <a:cxn ang="0">
                <a:pos x="connsiteX0" y="connsiteY0"/>
              </a:cxn>
              <a:cxn ang="0">
                <a:pos x="connsiteX1" y="connsiteY1"/>
              </a:cxn>
              <a:cxn ang="0">
                <a:pos x="connsiteX2" y="connsiteY2"/>
              </a:cxn>
              <a:cxn ang="0">
                <a:pos x="connsiteX3" y="connsiteY3"/>
              </a:cxn>
            </a:cxnLst>
            <a:rect l="l" t="t" r="r" b="b"/>
            <a:pathLst>
              <a:path w="6391470" h="1106589">
                <a:moveTo>
                  <a:pt x="0" y="1106589"/>
                </a:moveTo>
                <a:lnTo>
                  <a:pt x="6382139" y="0"/>
                </a:lnTo>
                <a:cubicBezTo>
                  <a:pt x="6385249" y="368863"/>
                  <a:pt x="6388360" y="737726"/>
                  <a:pt x="6391470" y="1106589"/>
                </a:cubicBezTo>
                <a:lnTo>
                  <a:pt x="0" y="1106589"/>
                </a:lnTo>
                <a:close/>
              </a:path>
            </a:pathLst>
          </a:cu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18" name="TextBox 17"/>
          <p:cNvSpPr txBox="1"/>
          <p:nvPr/>
        </p:nvSpPr>
        <p:spPr>
          <a:xfrm>
            <a:off x="1086610" y="1004653"/>
            <a:ext cx="5328592" cy="707886"/>
          </a:xfrm>
          <a:prstGeom prst="rect">
            <a:avLst/>
          </a:prstGeom>
          <a:noFill/>
        </p:spPr>
        <p:txBody>
          <a:bodyPr wrap="square" rtlCol="0">
            <a:spAutoFit/>
          </a:bodyPr>
          <a:lstStyle/>
          <a:p>
            <a:pPr algn="r"/>
            <a:r>
              <a:rPr lang="en-AU" sz="2000" dirty="0" smtClean="0">
                <a:latin typeface="Times New Roman" charset="0"/>
                <a:ea typeface="Times New Roman" charset="0"/>
                <a:cs typeface="Times New Roman" charset="0"/>
              </a:rPr>
              <a:t>1000 years		</a:t>
            </a:r>
          </a:p>
          <a:p>
            <a:pPr algn="r"/>
            <a:r>
              <a:rPr lang="en-AU" sz="2000" dirty="0" smtClean="0">
                <a:latin typeface="Times New Roman" charset="0"/>
                <a:ea typeface="Times New Roman" charset="0"/>
                <a:cs typeface="Times New Roman" charset="0"/>
              </a:rPr>
              <a:t>Of expansion and prosperity of the church</a:t>
            </a:r>
            <a:endParaRPr lang="en-AU" sz="2000" dirty="0">
              <a:latin typeface="Times New Roman" charset="0"/>
              <a:ea typeface="Times New Roman" charset="0"/>
              <a:cs typeface="Times New Roman" charset="0"/>
            </a:endParaRPr>
          </a:p>
        </p:txBody>
      </p:sp>
      <p:sp>
        <p:nvSpPr>
          <p:cNvPr id="21" name="TextBox 20"/>
          <p:cNvSpPr txBox="1"/>
          <p:nvPr/>
        </p:nvSpPr>
        <p:spPr>
          <a:xfrm>
            <a:off x="6415202" y="17879"/>
            <a:ext cx="2633143" cy="163121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a:t>
            </a:r>
          </a:p>
          <a:p>
            <a:r>
              <a:rPr lang="en-US" sz="2000" dirty="0" smtClean="0">
                <a:solidFill>
                  <a:srgbClr val="FFFF00"/>
                </a:solidFill>
                <a:latin typeface="Times New Roman" charset="0"/>
                <a:ea typeface="Times New Roman" charset="0"/>
                <a:cs typeface="Times New Roman" charset="0"/>
              </a:rPr>
              <a:t>Resurrection of </a:t>
            </a:r>
          </a:p>
          <a:p>
            <a:r>
              <a:rPr lang="en-US" sz="2000" dirty="0" smtClean="0">
                <a:solidFill>
                  <a:srgbClr val="FFFF00"/>
                </a:solidFill>
                <a:latin typeface="Times New Roman" charset="0"/>
                <a:ea typeface="Times New Roman" charset="0"/>
                <a:cs typeface="Times New Roman" charset="0"/>
              </a:rPr>
              <a:t>the dead;</a:t>
            </a:r>
          </a:p>
          <a:p>
            <a:r>
              <a:rPr lang="en-US" sz="2000" dirty="0" smtClean="0">
                <a:solidFill>
                  <a:srgbClr val="FFFF00"/>
                </a:solidFill>
                <a:latin typeface="Times New Roman" charset="0"/>
                <a:ea typeface="Times New Roman" charset="0"/>
                <a:cs typeface="Times New Roman" charset="0"/>
              </a:rPr>
              <a:t>Judgment;  New heavens /new earth</a:t>
            </a:r>
          </a:p>
        </p:txBody>
      </p:sp>
      <p:sp>
        <p:nvSpPr>
          <p:cNvPr id="23" name="TextBox 22"/>
          <p:cNvSpPr txBox="1"/>
          <p:nvPr/>
        </p:nvSpPr>
        <p:spPr>
          <a:xfrm>
            <a:off x="-210715" y="1939963"/>
            <a:ext cx="2232248"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Premillennial</a:t>
            </a:r>
          </a:p>
        </p:txBody>
      </p:sp>
      <p:cxnSp>
        <p:nvCxnSpPr>
          <p:cNvPr id="25" name="Straight Connector 24"/>
          <p:cNvCxnSpPr/>
          <p:nvPr/>
        </p:nvCxnSpPr>
        <p:spPr>
          <a:xfrm>
            <a:off x="336104" y="2344888"/>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48072" y="2704928"/>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5362" y="3505572"/>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960204" y="2023158"/>
            <a:ext cx="2460480" cy="1323439"/>
          </a:xfrm>
          <a:prstGeom prst="rect">
            <a:avLst/>
          </a:prstGeom>
          <a:noFill/>
          <a:ln>
            <a:solidFill>
              <a:srgbClr val="FFFF00"/>
            </a:solidFill>
          </a:ln>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 kills those who are not Christians</a:t>
            </a:r>
            <a:r>
              <a:rPr lang="en-US" sz="2000" smtClean="0">
                <a:solidFill>
                  <a:srgbClr val="FFFF00"/>
                </a:solidFill>
                <a:latin typeface="Times New Roman" charset="0"/>
                <a:ea typeface="Times New Roman" charset="0"/>
                <a:cs typeface="Times New Roman" charset="0"/>
              </a:rPr>
              <a:t>, Christians are raised</a:t>
            </a:r>
            <a:endParaRPr lang="en-US" sz="2000" dirty="0" smtClean="0">
              <a:solidFill>
                <a:srgbClr val="FFFF00"/>
              </a:solidFill>
              <a:latin typeface="Times New Roman" charset="0"/>
              <a:ea typeface="Times New Roman" charset="0"/>
              <a:cs typeface="Times New Roman" charset="0"/>
            </a:endParaRPr>
          </a:p>
        </p:txBody>
      </p:sp>
      <p:sp>
        <p:nvSpPr>
          <p:cNvPr id="31" name="Cross 30"/>
          <p:cNvSpPr/>
          <p:nvPr/>
        </p:nvSpPr>
        <p:spPr>
          <a:xfrm rot="2809461">
            <a:off x="3027782" y="3300410"/>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32" name="TextBox 31"/>
          <p:cNvSpPr txBox="1"/>
          <p:nvPr/>
        </p:nvSpPr>
        <p:spPr>
          <a:xfrm>
            <a:off x="7017976" y="2077782"/>
            <a:ext cx="1934714" cy="1323439"/>
          </a:xfrm>
          <a:prstGeom prst="rect">
            <a:avLst/>
          </a:prstGeom>
          <a:noFill/>
          <a:ln>
            <a:solidFill>
              <a:srgbClr val="FFFF00"/>
            </a:solidFill>
          </a:ln>
        </p:spPr>
        <p:txBody>
          <a:bodyPr wrap="square" rtlCol="0">
            <a:spAutoFit/>
          </a:bodyPr>
          <a:lstStyle/>
          <a:p>
            <a:r>
              <a:rPr lang="en-US" sz="2000" dirty="0" smtClean="0">
                <a:solidFill>
                  <a:srgbClr val="FFFF00"/>
                </a:solidFill>
                <a:latin typeface="Times New Roman" charset="0"/>
                <a:ea typeface="Times New Roman" charset="0"/>
                <a:cs typeface="Times New Roman" charset="0"/>
              </a:rPr>
              <a:t>Satan released; Final battle; wicked raised </a:t>
            </a:r>
            <a:r>
              <a:rPr lang="en-US" sz="2000" smtClean="0">
                <a:solidFill>
                  <a:srgbClr val="FFFF00"/>
                </a:solidFill>
                <a:latin typeface="Times New Roman" charset="0"/>
                <a:ea typeface="Times New Roman" charset="0"/>
                <a:cs typeface="Times New Roman" charset="0"/>
              </a:rPr>
              <a:t>to judgment</a:t>
            </a:r>
            <a:endParaRPr lang="en-US" sz="2000" dirty="0" smtClean="0">
              <a:solidFill>
                <a:srgbClr val="FFFF00"/>
              </a:solidFill>
              <a:latin typeface="Times New Roman" charset="0"/>
              <a:ea typeface="Times New Roman" charset="0"/>
              <a:cs typeface="Times New Roman" charset="0"/>
            </a:endParaRPr>
          </a:p>
        </p:txBody>
      </p:sp>
      <p:sp>
        <p:nvSpPr>
          <p:cNvPr id="34" name="Cross 33"/>
          <p:cNvSpPr/>
          <p:nvPr/>
        </p:nvSpPr>
        <p:spPr>
          <a:xfrm rot="2809461">
            <a:off x="6876143" y="3262941"/>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cxnSp>
        <p:nvCxnSpPr>
          <p:cNvPr id="36" name="Straight Connector 35"/>
          <p:cNvCxnSpPr/>
          <p:nvPr/>
        </p:nvCxnSpPr>
        <p:spPr>
          <a:xfrm>
            <a:off x="48072" y="1874384"/>
            <a:ext cx="9095928" cy="5625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5531" y="3666498"/>
            <a:ext cx="9095928" cy="5625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151218" y="3704853"/>
            <a:ext cx="2232248" cy="446276"/>
          </a:xfrm>
          <a:prstGeom prst="rect">
            <a:avLst/>
          </a:prstGeom>
          <a:noFill/>
        </p:spPr>
        <p:txBody>
          <a:bodyPr wrap="square" rtlCol="0">
            <a:spAutoFit/>
          </a:bodyPr>
          <a:lstStyle/>
          <a:p>
            <a:pPr algn="ctr"/>
            <a:r>
              <a:rPr lang="en-US" sz="2300" u="sng" smtClean="0">
                <a:solidFill>
                  <a:srgbClr val="FFFF00"/>
                </a:solidFill>
                <a:latin typeface="Times New Roman" charset="0"/>
                <a:ea typeface="Times New Roman" charset="0"/>
                <a:cs typeface="Times New Roman" charset="0"/>
              </a:rPr>
              <a:t>Amillennial</a:t>
            </a:r>
            <a:endParaRPr lang="en-US" sz="2300" u="sng" dirty="0" smtClean="0">
              <a:solidFill>
                <a:srgbClr val="FFFF00"/>
              </a:solidFill>
              <a:latin typeface="Times New Roman" charset="0"/>
              <a:ea typeface="Times New Roman" charset="0"/>
              <a:cs typeface="Times New Roman" charset="0"/>
            </a:endParaRPr>
          </a:p>
        </p:txBody>
      </p:sp>
      <p:cxnSp>
        <p:nvCxnSpPr>
          <p:cNvPr id="42" name="Straight Connector 41"/>
          <p:cNvCxnSpPr/>
          <p:nvPr/>
        </p:nvCxnSpPr>
        <p:spPr>
          <a:xfrm>
            <a:off x="416887" y="4318641"/>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128855" y="4678681"/>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11613" y="5641644"/>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827584" y="4713981"/>
            <a:ext cx="4824536" cy="800219"/>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Christ reigns in Heaven. Martyrs are raised in heaven and rule with Him</a:t>
            </a:r>
          </a:p>
        </p:txBody>
      </p:sp>
      <p:sp>
        <p:nvSpPr>
          <p:cNvPr id="49" name="Cross 48"/>
          <p:cNvSpPr/>
          <p:nvPr/>
        </p:nvSpPr>
        <p:spPr>
          <a:xfrm rot="2809461">
            <a:off x="5557743" y="5296196"/>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1" name="TextBox 50"/>
          <p:cNvSpPr txBox="1"/>
          <p:nvPr/>
        </p:nvSpPr>
        <p:spPr>
          <a:xfrm>
            <a:off x="6061800" y="3937341"/>
            <a:ext cx="2633143" cy="163121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a:t>
            </a:r>
          </a:p>
          <a:p>
            <a:r>
              <a:rPr lang="en-US" sz="2000" dirty="0" smtClean="0">
                <a:solidFill>
                  <a:srgbClr val="FFFF00"/>
                </a:solidFill>
                <a:latin typeface="Times New Roman" charset="0"/>
                <a:ea typeface="Times New Roman" charset="0"/>
                <a:cs typeface="Times New Roman" charset="0"/>
              </a:rPr>
              <a:t>Resurrection of </a:t>
            </a:r>
          </a:p>
          <a:p>
            <a:r>
              <a:rPr lang="en-US" sz="2000" dirty="0" smtClean="0">
                <a:solidFill>
                  <a:srgbClr val="FFFF00"/>
                </a:solidFill>
                <a:latin typeface="Times New Roman" charset="0"/>
                <a:ea typeface="Times New Roman" charset="0"/>
                <a:cs typeface="Times New Roman" charset="0"/>
              </a:rPr>
              <a:t>the dead;</a:t>
            </a:r>
          </a:p>
          <a:p>
            <a:r>
              <a:rPr lang="en-US" sz="2000" dirty="0" smtClean="0">
                <a:solidFill>
                  <a:srgbClr val="FFFF00"/>
                </a:solidFill>
                <a:latin typeface="Times New Roman" charset="0"/>
                <a:ea typeface="Times New Roman" charset="0"/>
                <a:cs typeface="Times New Roman" charset="0"/>
              </a:rPr>
              <a:t>Judgment;  New heavens /new earth</a:t>
            </a:r>
          </a:p>
        </p:txBody>
      </p:sp>
      <p:sp>
        <p:nvSpPr>
          <p:cNvPr id="28" name="TextBox 27"/>
          <p:cNvSpPr txBox="1"/>
          <p:nvPr/>
        </p:nvSpPr>
        <p:spPr>
          <a:xfrm>
            <a:off x="4527410" y="2042658"/>
            <a:ext cx="2309007" cy="1323439"/>
          </a:xfrm>
          <a:prstGeom prst="rect">
            <a:avLst/>
          </a:prstGeom>
          <a:solidFill>
            <a:schemeClr val="bg1"/>
          </a:solidFill>
          <a:ln>
            <a:solidFill>
              <a:srgbClr val="FFFF00"/>
            </a:solidFill>
          </a:ln>
        </p:spPr>
        <p:txBody>
          <a:bodyPr wrap="square" rtlCol="0">
            <a:spAutoFit/>
          </a:bodyPr>
          <a:lstStyle/>
          <a:p>
            <a:r>
              <a:rPr lang="en-US" sz="2000" dirty="0" smtClean="0">
                <a:latin typeface="Times New Roman" charset="0"/>
                <a:ea typeface="Times New Roman" charset="0"/>
                <a:cs typeface="Times New Roman" charset="0"/>
              </a:rPr>
              <a:t>Satan bound; 1000 year reign of Christ &amp; Christians on Earth</a:t>
            </a:r>
          </a:p>
        </p:txBody>
      </p:sp>
    </p:spTree>
    <p:extLst>
      <p:ext uri="{BB962C8B-B14F-4D97-AF65-F5344CB8AC3E}">
        <p14:creationId xmlns:p14="http://schemas.microsoft.com/office/powerpoint/2010/main" val="1307988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AU" sz="2300" dirty="0" smtClean="0">
                <a:solidFill>
                  <a:srgbClr val="FFFF00"/>
                </a:solidFill>
                <a:latin typeface="Times New Roman" charset="0"/>
                <a:ea typeface="Times New Roman" charset="0"/>
                <a:cs typeface="Times New Roman" charset="0"/>
              </a:rPr>
              <a:t>Rev 19 &amp; 20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2 different views of the final battle</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395536" y="350100"/>
            <a:ext cx="7920880" cy="1154162"/>
          </a:xfrm>
          <a:prstGeom prst="rect">
            <a:avLst/>
          </a:prstGeom>
          <a:noFill/>
          <a:ln w="15875">
            <a:solidFill>
              <a:schemeClr val="bg1"/>
            </a:solidFill>
          </a:ln>
        </p:spPr>
        <p:txBody>
          <a:bodyPr wrap="square" rtlCol="0">
            <a:spAutoFit/>
          </a:bodyPr>
          <a:lstStyle/>
          <a:p>
            <a:pPr algn="ctr"/>
            <a:r>
              <a:rPr lang="en-AU" sz="2300" dirty="0" smtClean="0">
                <a:solidFill>
                  <a:schemeClr val="bg1"/>
                </a:solidFill>
                <a:latin typeface="Times New Roman" charset="0"/>
                <a:ea typeface="Times New Roman" charset="0"/>
                <a:cs typeface="Times New Roman" charset="0"/>
              </a:rPr>
              <a:t>Jesus Christ returns;  The dead are raised;  </a:t>
            </a:r>
            <a:br>
              <a:rPr lang="en-AU" sz="2300" dirty="0" smtClean="0">
                <a:solidFill>
                  <a:schemeClr val="bg1"/>
                </a:solidFill>
                <a:latin typeface="Times New Roman" charset="0"/>
                <a:ea typeface="Times New Roman" charset="0"/>
                <a:cs typeface="Times New Roman" charset="0"/>
              </a:rPr>
            </a:br>
            <a:r>
              <a:rPr lang="en-AU" sz="2300" dirty="0" smtClean="0">
                <a:solidFill>
                  <a:schemeClr val="bg1"/>
                </a:solidFill>
                <a:latin typeface="Times New Roman" charset="0"/>
                <a:ea typeface="Times New Roman" charset="0"/>
                <a:cs typeface="Times New Roman" charset="0"/>
              </a:rPr>
              <a:t>The wicked and faithless are judged; </a:t>
            </a:r>
            <a:br>
              <a:rPr lang="en-AU" sz="2300" dirty="0" smtClean="0">
                <a:solidFill>
                  <a:schemeClr val="bg1"/>
                </a:solidFill>
                <a:latin typeface="Times New Roman" charset="0"/>
                <a:ea typeface="Times New Roman" charset="0"/>
                <a:cs typeface="Times New Roman" charset="0"/>
              </a:rPr>
            </a:br>
            <a:r>
              <a:rPr lang="en-AU" sz="2300" dirty="0" smtClean="0">
                <a:solidFill>
                  <a:schemeClr val="bg1"/>
                </a:solidFill>
                <a:latin typeface="Times New Roman" charset="0"/>
                <a:ea typeface="Times New Roman" charset="0"/>
                <a:cs typeface="Times New Roman" charset="0"/>
              </a:rPr>
              <a:t>Jesus is united with His disciples in eternal glory</a:t>
            </a:r>
          </a:p>
        </p:txBody>
      </p:sp>
      <p:sp>
        <p:nvSpPr>
          <p:cNvPr id="24" name="TextBox 23"/>
          <p:cNvSpPr txBox="1"/>
          <p:nvPr/>
        </p:nvSpPr>
        <p:spPr>
          <a:xfrm>
            <a:off x="-65838" y="1894521"/>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is in control;  Christ is ruling in Heaven;  </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Martyrs come to life &amp; rule with Him in Heaven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is bound (his power is limited)</a:t>
            </a:r>
            <a:endParaRPr lang="en-AU" sz="20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1977624" y="1440981"/>
            <a:ext cx="4464496" cy="523220"/>
          </a:xfrm>
          <a:prstGeom prst="rect">
            <a:avLst/>
          </a:prstGeom>
          <a:noFill/>
          <a:ln w="15875">
            <a:noFill/>
          </a:ln>
        </p:spPr>
        <p:txBody>
          <a:bodyPr wrap="square" rtlCol="0">
            <a:spAutoFit/>
          </a:bodyPr>
          <a:lstStyle/>
          <a:p>
            <a:pPr algn="ctr"/>
            <a:r>
              <a:rPr lang="en-US" sz="2800" dirty="0" smtClean="0">
                <a:solidFill>
                  <a:srgbClr val="FFFF00"/>
                </a:solidFill>
                <a:latin typeface="Times New Roman" charset="0"/>
                <a:ea typeface="Times New Roman" charset="0"/>
                <a:cs typeface="Times New Roman" charset="0"/>
              </a:rPr>
              <a:t>The Millennium is now!!!</a:t>
            </a:r>
            <a:endParaRPr lang="en-AU" sz="28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32919" y="3426083"/>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gathers the nations to the ends of the earth to try to annihilate Christians</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(The great tribulation) </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When the restraint is removed, Satan will take all his fury out on the church</a:t>
            </a:r>
            <a:endParaRPr lang="en-AU"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32919" y="3092752"/>
            <a:ext cx="9144000" cy="446276"/>
          </a:xfrm>
          <a:prstGeom prst="rect">
            <a:avLst/>
          </a:prstGeom>
          <a:noFill/>
        </p:spPr>
        <p:txBody>
          <a:bodyPr wrap="square" rtlCol="0">
            <a:spAutoFit/>
          </a:bodyPr>
          <a:lstStyle/>
          <a:p>
            <a:r>
              <a:rPr lang="en-US" sz="2300" dirty="0" smtClean="0">
                <a:solidFill>
                  <a:srgbClr val="FFFF00"/>
                </a:solidFill>
                <a:latin typeface="Times New Roman" charset="0"/>
                <a:ea typeface="Times New Roman" charset="0"/>
                <a:cs typeface="Times New Roman" charset="0"/>
              </a:rPr>
              <a:t>When Satan is released for a short while</a:t>
            </a:r>
            <a:endParaRPr lang="en-AU" sz="22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5076056" y="2523253"/>
            <a:ext cx="3659426" cy="646331"/>
          </a:xfrm>
          <a:prstGeom prst="rect">
            <a:avLst/>
          </a:prstGeom>
          <a:noFill/>
          <a:ln w="15875">
            <a:solidFill>
              <a:schemeClr val="bg1"/>
            </a:solidFill>
          </a:ln>
        </p:spPr>
        <p:txBody>
          <a:bodyPr wrap="square" rtlCol="0">
            <a:spAutoFit/>
          </a:bodyPr>
          <a:lstStyle/>
          <a:p>
            <a:r>
              <a:rPr lang="en-AU" dirty="0" smtClean="0">
                <a:solidFill>
                  <a:schemeClr val="bg1"/>
                </a:solidFill>
              </a:rPr>
              <a:t>An opportunity for </a:t>
            </a:r>
            <a:r>
              <a:rPr lang="en-AU" smtClean="0">
                <a:solidFill>
                  <a:schemeClr val="bg1"/>
                </a:solidFill>
              </a:rPr>
              <a:t>the Gospel to be preached to the nations</a:t>
            </a:r>
            <a:endParaRPr lang="en-AU">
              <a:solidFill>
                <a:schemeClr val="bg1"/>
              </a:solidFill>
            </a:endParaRPr>
          </a:p>
        </p:txBody>
      </p:sp>
    </p:spTree>
    <p:extLst>
      <p:ext uri="{BB962C8B-B14F-4D97-AF65-F5344CB8AC3E}">
        <p14:creationId xmlns:p14="http://schemas.microsoft.com/office/powerpoint/2010/main" val="65823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6" grpId="0"/>
      <p:bldP spid="8" grpId="0" uiExpand="1" build="p"/>
      <p:bldP spid="9" grpId="0"/>
      <p:bldP spid="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49185</TotalTime>
  <Words>538</Words>
  <Application>Microsoft Macintosh PowerPoint</Application>
  <PresentationFormat>On-screen Show (16:10)</PresentationFormat>
  <Paragraphs>87</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Times New Roman</vt:lpstr>
      <vt:lpstr>Arial</vt:lpstr>
      <vt:lpstr>Default Design</vt:lpstr>
      <vt:lpstr>Revelation 20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595</cp:revision>
  <cp:lastPrinted>2017-09-01T13:29:20Z</cp:lastPrinted>
  <dcterms:created xsi:type="dcterms:W3CDTF">2016-11-04T06:28:01Z</dcterms:created>
  <dcterms:modified xsi:type="dcterms:W3CDTF">2017-09-02T23:38:08Z</dcterms:modified>
</cp:coreProperties>
</file>